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6" r:id="rId8"/>
    <p:sldId id="263" r:id="rId9"/>
    <p:sldId id="264" r:id="rId10"/>
    <p:sldId id="287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118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84CF-530C-4E2B-9C83-777A2919C675}" type="datetimeFigureOut">
              <a:rPr lang="en-US" smtClean="0"/>
              <a:pPr/>
              <a:t>04-Nov-18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E638-72F6-4E4E-AD38-E9F6B5A48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84CF-530C-4E2B-9C83-777A2919C675}" type="datetimeFigureOut">
              <a:rPr lang="en-US" smtClean="0"/>
              <a:pPr/>
              <a:t>04-Nov-18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E638-72F6-4E4E-AD38-E9F6B5A48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84CF-530C-4E2B-9C83-777A2919C675}" type="datetimeFigureOut">
              <a:rPr lang="en-US" smtClean="0"/>
              <a:pPr/>
              <a:t>04-Nov-18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E638-72F6-4E4E-AD38-E9F6B5A48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84CF-530C-4E2B-9C83-777A2919C675}" type="datetimeFigureOut">
              <a:rPr lang="en-US" smtClean="0"/>
              <a:pPr/>
              <a:t>04-Nov-18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E638-72F6-4E4E-AD38-E9F6B5A48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84CF-530C-4E2B-9C83-777A2919C675}" type="datetimeFigureOut">
              <a:rPr lang="en-US" smtClean="0"/>
              <a:pPr/>
              <a:t>04-Nov-18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E638-72F6-4E4E-AD38-E9F6B5A48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84CF-530C-4E2B-9C83-777A2919C675}" type="datetimeFigureOut">
              <a:rPr lang="en-US" smtClean="0"/>
              <a:pPr/>
              <a:t>04-Nov-18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E638-72F6-4E4E-AD38-E9F6B5A48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84CF-530C-4E2B-9C83-777A2919C675}" type="datetimeFigureOut">
              <a:rPr lang="en-US" smtClean="0"/>
              <a:pPr/>
              <a:t>04-Nov-18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E638-72F6-4E4E-AD38-E9F6B5A48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84CF-530C-4E2B-9C83-777A2919C675}" type="datetimeFigureOut">
              <a:rPr lang="en-US" smtClean="0"/>
              <a:pPr/>
              <a:t>04-Nov-18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E638-72F6-4E4E-AD38-E9F6B5A48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84CF-530C-4E2B-9C83-777A2919C675}" type="datetimeFigureOut">
              <a:rPr lang="en-US" smtClean="0"/>
              <a:pPr/>
              <a:t>04-Nov-18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E638-72F6-4E4E-AD38-E9F6B5A48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84CF-530C-4E2B-9C83-777A2919C675}" type="datetimeFigureOut">
              <a:rPr lang="en-US" smtClean="0"/>
              <a:pPr/>
              <a:t>04-Nov-18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E638-72F6-4E4E-AD38-E9F6B5A48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84CF-530C-4E2B-9C83-777A2919C675}" type="datetimeFigureOut">
              <a:rPr lang="en-US" smtClean="0"/>
              <a:pPr/>
              <a:t>04-Nov-18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E638-72F6-4E4E-AD38-E9F6B5A48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484CF-530C-4E2B-9C83-777A2919C675}" type="datetimeFigureOut">
              <a:rPr lang="en-US" smtClean="0"/>
              <a:pPr/>
              <a:t>04-Nov-18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BE638-72F6-4E4E-AD38-E9F6B5A48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illai@royalbritishintenationa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1066800"/>
            <a:ext cx="5638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 Black" pitchFamily="34" charset="0"/>
              </a:rPr>
              <a:t>MULTIPLICATION AND DIVISION</a:t>
            </a:r>
            <a:endParaRPr lang="en-US" sz="2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24800" y="533400"/>
            <a:ext cx="9028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UNIT 2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533400"/>
            <a:ext cx="9957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WEEK 1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10400" y="152400"/>
            <a:ext cx="2115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DATE: 05/11/2018</a:t>
            </a:r>
            <a:endParaRPr lang="en-US" sz="2000" b="1" dirty="0">
              <a:solidFill>
                <a:srgbClr val="7030A0"/>
              </a:solidFill>
            </a:endParaRPr>
          </a:p>
        </p:txBody>
      </p:sp>
      <p:pic>
        <p:nvPicPr>
          <p:cNvPr id="11266" name="Picture 2" descr="Image result for cartoon images for multiplic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524000"/>
            <a:ext cx="5429250" cy="3048001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600200" y="4734342"/>
            <a:ext cx="7242367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Dr. Jai Shanker Pillai H P, M.Sc., M.Phil, B.Ed, Ph.D, FBSS</a:t>
            </a:r>
          </a:p>
          <a:p>
            <a:pPr algn="ctr"/>
            <a:r>
              <a:rPr lang="en-US" b="1" dirty="0" smtClean="0">
                <a:solidFill>
                  <a:srgbClr val="002060"/>
                </a:solidFill>
                <a:latin typeface="Arial Narrow" pitchFamily="34" charset="0"/>
              </a:rPr>
              <a:t>Senior Faculty </a:t>
            </a:r>
          </a:p>
          <a:p>
            <a:pPr algn="ctr"/>
            <a:r>
              <a:rPr lang="en-US" b="1" dirty="0" smtClean="0">
                <a:solidFill>
                  <a:srgbClr val="002060"/>
                </a:solidFill>
                <a:latin typeface="Arial Narrow" pitchFamily="34" charset="0"/>
              </a:rPr>
              <a:t>Royal British International School</a:t>
            </a:r>
          </a:p>
          <a:p>
            <a:pPr algn="ctr"/>
            <a:r>
              <a:rPr lang="en-US" b="1" dirty="0" smtClean="0">
                <a:solidFill>
                  <a:srgbClr val="002060"/>
                </a:solidFill>
                <a:latin typeface="Arial Narrow" pitchFamily="34" charset="0"/>
              </a:rPr>
              <a:t>Yangon, Myanmar</a:t>
            </a:r>
          </a:p>
          <a:p>
            <a:pPr algn="ctr"/>
            <a:r>
              <a:rPr lang="en-US" b="1" dirty="0" smtClean="0">
                <a:solidFill>
                  <a:srgbClr val="002060"/>
                </a:solidFill>
                <a:latin typeface="Arial Narrow" pitchFamily="34" charset="0"/>
              </a:rPr>
              <a:t>Mobile: +959789813903, Whatsapp</a:t>
            </a:r>
            <a:r>
              <a:rPr lang="en-US" b="1" dirty="0">
                <a:solidFill>
                  <a:srgbClr val="002060"/>
                </a:solidFill>
                <a:latin typeface="Arial Narrow" pitchFamily="34" charset="0"/>
              </a:rPr>
              <a:t>:</a:t>
            </a:r>
            <a:r>
              <a:rPr lang="en-US" b="1" dirty="0" smtClean="0">
                <a:solidFill>
                  <a:srgbClr val="002060"/>
                </a:solidFill>
                <a:latin typeface="Arial Narrow" pitchFamily="34" charset="0"/>
              </a:rPr>
              <a:t>+919606428389</a:t>
            </a:r>
          </a:p>
          <a:p>
            <a:pPr algn="ctr"/>
            <a:r>
              <a:rPr lang="en-US" b="1" dirty="0" smtClean="0">
                <a:solidFill>
                  <a:srgbClr val="002060"/>
                </a:solidFill>
                <a:latin typeface="Arial Narrow" pitchFamily="34" charset="0"/>
              </a:rPr>
              <a:t>Email: </a:t>
            </a:r>
            <a:r>
              <a:rPr lang="en-US" b="1" dirty="0" smtClean="0">
                <a:solidFill>
                  <a:srgbClr val="002060"/>
                </a:solidFill>
                <a:latin typeface="Arial Narrow" pitchFamily="34" charset="0"/>
                <a:hlinkClick r:id="rId3"/>
              </a:rPr>
              <a:t>pillai@royalbritishintenational.com</a:t>
            </a:r>
            <a:endParaRPr lang="en-US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algn="ctr"/>
            <a:r>
              <a:rPr lang="en-US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Arial Narrow" pitchFamily="34" charset="0"/>
              </a:rPr>
              <a:t>           drjaishankerpillai@gmail.com</a:t>
            </a:r>
            <a:endParaRPr lang="en-US" b="1" dirty="0">
              <a:solidFill>
                <a:srgbClr val="00206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533400"/>
            <a:ext cx="35044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 startAt="6"/>
            </a:pPr>
            <a:r>
              <a:rPr lang="en-US" sz="2400" b="1" dirty="0" smtClean="0">
                <a:solidFill>
                  <a:srgbClr val="C00000"/>
                </a:solidFill>
              </a:rPr>
              <a:t>83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X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99</a:t>
            </a:r>
            <a:r>
              <a:rPr lang="en-US" sz="2400" b="1" dirty="0" smtClean="0">
                <a:solidFill>
                  <a:srgbClr val="7030A0"/>
                </a:solidFill>
              </a:rPr>
              <a:t> = </a:t>
            </a:r>
            <a:r>
              <a:rPr lang="en-US" sz="2400" b="1" dirty="0" smtClean="0"/>
              <a:t>(</a:t>
            </a:r>
            <a:r>
              <a:rPr lang="en-US" sz="2400" b="1" dirty="0" smtClean="0">
                <a:solidFill>
                  <a:srgbClr val="C00000"/>
                </a:solidFill>
              </a:rPr>
              <a:t>83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X</a:t>
            </a:r>
            <a:r>
              <a:rPr lang="en-US" sz="2400" b="1" dirty="0" smtClean="0">
                <a:solidFill>
                  <a:srgbClr val="C00000"/>
                </a:solidFill>
              </a:rPr>
              <a:t> 100</a:t>
            </a:r>
            <a:r>
              <a:rPr lang="en-US" sz="2400" b="1" dirty="0" smtClean="0"/>
              <a:t>) </a:t>
            </a:r>
            <a:r>
              <a:rPr lang="en-US" sz="2400" b="1" dirty="0" smtClean="0">
                <a:solidFill>
                  <a:srgbClr val="7030A0"/>
                </a:solidFill>
              </a:rPr>
              <a:t>-</a:t>
            </a:r>
            <a:r>
              <a:rPr lang="en-US" sz="2400" b="1" dirty="0" smtClean="0">
                <a:solidFill>
                  <a:srgbClr val="C00000"/>
                </a:solidFill>
              </a:rPr>
              <a:t>83</a:t>
            </a:r>
          </a:p>
          <a:p>
            <a:pPr marL="800100" lvl="1" indent="-342900"/>
            <a:r>
              <a:rPr lang="en-US" sz="2400" b="1" dirty="0"/>
              <a:t>	</a:t>
            </a:r>
            <a:r>
              <a:rPr lang="en-US" sz="2400" b="1" dirty="0" smtClean="0"/>
              <a:t>  </a:t>
            </a:r>
            <a:r>
              <a:rPr lang="en-US" sz="2400" b="1" dirty="0" smtClean="0"/>
              <a:t>    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= </a:t>
            </a:r>
            <a:r>
              <a:rPr lang="en-US" sz="2400" b="1" dirty="0" smtClean="0">
                <a:solidFill>
                  <a:srgbClr val="C00000"/>
                </a:solidFill>
              </a:rPr>
              <a:t>8300</a:t>
            </a:r>
            <a:r>
              <a:rPr lang="en-US" sz="2400" b="1" dirty="0" smtClean="0">
                <a:solidFill>
                  <a:srgbClr val="7030A0"/>
                </a:solidFill>
              </a:rPr>
              <a:t> – </a:t>
            </a:r>
            <a:r>
              <a:rPr lang="en-US" sz="2400" b="1" dirty="0" smtClean="0">
                <a:solidFill>
                  <a:srgbClr val="C00000"/>
                </a:solidFill>
              </a:rPr>
              <a:t>83</a:t>
            </a:r>
          </a:p>
          <a:p>
            <a:pPr marL="800100" lvl="1" indent="-342900"/>
            <a:r>
              <a:rPr lang="en-US" sz="2400" b="1" dirty="0"/>
              <a:t>	</a:t>
            </a:r>
            <a:r>
              <a:rPr lang="en-US" sz="2400" b="1" dirty="0" smtClean="0"/>
              <a:t>	</a:t>
            </a:r>
            <a:r>
              <a:rPr lang="en-US" sz="2400" b="1" dirty="0" smtClean="0"/>
              <a:t>      </a:t>
            </a:r>
            <a:r>
              <a:rPr lang="en-US" sz="2400" b="1" dirty="0" smtClean="0">
                <a:solidFill>
                  <a:srgbClr val="7030A0"/>
                </a:solidFill>
              </a:rPr>
              <a:t>=</a:t>
            </a:r>
            <a:r>
              <a:rPr lang="en-US" sz="2400" b="1" dirty="0" smtClean="0">
                <a:solidFill>
                  <a:srgbClr val="00B050"/>
                </a:solidFill>
              </a:rPr>
              <a:t> 8217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533400"/>
            <a:ext cx="34692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sz="2400" b="1" dirty="0" smtClean="0">
                <a:solidFill>
                  <a:srgbClr val="C00000"/>
                </a:solidFill>
              </a:rPr>
              <a:t>g) 58 </a:t>
            </a:r>
            <a:r>
              <a:rPr lang="en-US" sz="2400" b="1" dirty="0" smtClean="0">
                <a:solidFill>
                  <a:srgbClr val="7030A0"/>
                </a:solidFill>
              </a:rPr>
              <a:t>X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99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= </a:t>
            </a:r>
            <a:r>
              <a:rPr lang="en-US" sz="2400" b="1" dirty="0" smtClean="0"/>
              <a:t>(</a:t>
            </a:r>
            <a:r>
              <a:rPr lang="en-US" sz="2400" b="1" dirty="0" smtClean="0">
                <a:solidFill>
                  <a:srgbClr val="C00000"/>
                </a:solidFill>
              </a:rPr>
              <a:t>58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X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100</a:t>
            </a:r>
            <a:r>
              <a:rPr lang="en-US" sz="2400" b="1" dirty="0" smtClean="0"/>
              <a:t>) </a:t>
            </a:r>
            <a:r>
              <a:rPr lang="en-US" sz="2400" b="1" dirty="0" smtClean="0">
                <a:solidFill>
                  <a:srgbClr val="7030A0"/>
                </a:solidFill>
              </a:rPr>
              <a:t>-</a:t>
            </a:r>
            <a:r>
              <a:rPr lang="en-US" sz="2400" b="1" dirty="0" smtClean="0">
                <a:solidFill>
                  <a:srgbClr val="C00000"/>
                </a:solidFill>
              </a:rPr>
              <a:t>58</a:t>
            </a:r>
          </a:p>
          <a:p>
            <a:r>
              <a:rPr lang="en-US" sz="2400" b="1" dirty="0" smtClean="0"/>
              <a:t>                   </a:t>
            </a:r>
            <a:r>
              <a:rPr lang="en-US" sz="2400" b="1" dirty="0" smtClean="0">
                <a:solidFill>
                  <a:srgbClr val="7030A0"/>
                </a:solidFill>
              </a:rPr>
              <a:t>=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5800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-</a:t>
            </a:r>
            <a:r>
              <a:rPr lang="en-US" sz="2400" b="1" dirty="0" smtClean="0">
                <a:solidFill>
                  <a:srgbClr val="C00000"/>
                </a:solidFill>
              </a:rPr>
              <a:t>58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   </a:t>
            </a:r>
            <a:r>
              <a:rPr lang="en-US" sz="2400" b="1" dirty="0" smtClean="0"/>
              <a:t>   </a:t>
            </a:r>
            <a:r>
              <a:rPr lang="en-US" sz="2400" b="1" dirty="0" smtClean="0">
                <a:solidFill>
                  <a:srgbClr val="7030A0"/>
                </a:solidFill>
              </a:rPr>
              <a:t>= </a:t>
            </a:r>
            <a:r>
              <a:rPr lang="en-US" sz="2400" b="1" dirty="0" smtClean="0">
                <a:solidFill>
                  <a:srgbClr val="00B050"/>
                </a:solidFill>
              </a:rPr>
              <a:t>5742</a:t>
            </a:r>
          </a:p>
          <a:p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2514600"/>
            <a:ext cx="34884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h) 62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X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99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=</a:t>
            </a:r>
            <a:r>
              <a:rPr lang="en-US" sz="2400" b="1" dirty="0" smtClean="0"/>
              <a:t> (</a:t>
            </a:r>
            <a:r>
              <a:rPr lang="en-US" sz="2400" b="1" dirty="0" smtClean="0">
                <a:solidFill>
                  <a:srgbClr val="C00000"/>
                </a:solidFill>
              </a:rPr>
              <a:t>62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X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100</a:t>
            </a:r>
            <a:r>
              <a:rPr lang="en-US" sz="2400" b="1" dirty="0" smtClean="0"/>
              <a:t>) </a:t>
            </a:r>
            <a:r>
              <a:rPr lang="en-US" sz="2400" b="1" dirty="0" smtClean="0">
                <a:solidFill>
                  <a:srgbClr val="7030A0"/>
                </a:solidFill>
              </a:rPr>
              <a:t>-</a:t>
            </a:r>
            <a:r>
              <a:rPr lang="en-US" sz="2400" b="1" dirty="0" smtClean="0">
                <a:solidFill>
                  <a:srgbClr val="C00000"/>
                </a:solidFill>
              </a:rPr>
              <a:t>62</a:t>
            </a:r>
          </a:p>
          <a:p>
            <a:r>
              <a:rPr lang="en-US" sz="2400" b="1" dirty="0" smtClean="0"/>
              <a:t>                   </a:t>
            </a:r>
            <a:r>
              <a:rPr lang="en-US" sz="2400" b="1" dirty="0" smtClean="0">
                <a:solidFill>
                  <a:srgbClr val="7030A0"/>
                </a:solidFill>
              </a:rPr>
              <a:t>=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6200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-</a:t>
            </a:r>
            <a:r>
              <a:rPr lang="en-US" sz="2400" b="1" dirty="0" smtClean="0">
                <a:solidFill>
                  <a:srgbClr val="C00000"/>
                </a:solidFill>
              </a:rPr>
              <a:t>62</a:t>
            </a:r>
          </a:p>
          <a:p>
            <a:r>
              <a:rPr lang="en-US" sz="2400" b="1" dirty="0" smtClean="0"/>
              <a:t>                   </a:t>
            </a:r>
            <a:r>
              <a:rPr lang="en-US" sz="2400" b="1" dirty="0" smtClean="0">
                <a:solidFill>
                  <a:srgbClr val="7030A0"/>
                </a:solidFill>
              </a:rPr>
              <a:t>=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6138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7800" y="2514600"/>
            <a:ext cx="36904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00050" indent="-400050">
              <a:buAutoNum type="romanLcParenR"/>
            </a:pPr>
            <a:r>
              <a:rPr lang="en-US" sz="2400" b="1" dirty="0" smtClean="0">
                <a:solidFill>
                  <a:srgbClr val="C00000"/>
                </a:solidFill>
              </a:rPr>
              <a:t>41</a:t>
            </a:r>
            <a:r>
              <a:rPr lang="en-US" sz="2400" b="1" dirty="0" smtClean="0">
                <a:solidFill>
                  <a:srgbClr val="7030A0"/>
                </a:solidFill>
              </a:rPr>
              <a:t> X </a:t>
            </a:r>
            <a:r>
              <a:rPr lang="en-US" sz="2400" b="1" dirty="0" smtClean="0">
                <a:solidFill>
                  <a:srgbClr val="C00000"/>
                </a:solidFill>
              </a:rPr>
              <a:t>99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=</a:t>
            </a:r>
            <a:r>
              <a:rPr lang="en-US" sz="2400" b="1" dirty="0" smtClean="0"/>
              <a:t> (</a:t>
            </a:r>
            <a:r>
              <a:rPr lang="en-US" sz="2400" b="1" dirty="0" smtClean="0">
                <a:solidFill>
                  <a:srgbClr val="C00000"/>
                </a:solidFill>
              </a:rPr>
              <a:t>41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X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100</a:t>
            </a:r>
            <a:r>
              <a:rPr lang="en-US" sz="2400" b="1" dirty="0" smtClean="0"/>
              <a:t>) </a:t>
            </a:r>
            <a:r>
              <a:rPr lang="en-US" sz="2400" b="1" dirty="0" smtClean="0">
                <a:solidFill>
                  <a:srgbClr val="7030A0"/>
                </a:solidFill>
              </a:rPr>
              <a:t>–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41</a:t>
            </a:r>
          </a:p>
          <a:p>
            <a:pPr marL="400050" indent="-400050"/>
            <a:r>
              <a:rPr lang="en-US" sz="2400" b="1" dirty="0" smtClean="0"/>
              <a:t>                    </a:t>
            </a:r>
            <a:r>
              <a:rPr lang="en-US" sz="2400" b="1" dirty="0" smtClean="0">
                <a:solidFill>
                  <a:srgbClr val="7030A0"/>
                </a:solidFill>
              </a:rPr>
              <a:t>= </a:t>
            </a:r>
            <a:r>
              <a:rPr lang="en-US" sz="2400" b="1" dirty="0" smtClean="0">
                <a:solidFill>
                  <a:srgbClr val="C00000"/>
                </a:solidFill>
              </a:rPr>
              <a:t>4100 </a:t>
            </a:r>
            <a:r>
              <a:rPr lang="en-US" sz="2400" b="1" dirty="0" smtClean="0"/>
              <a:t>-</a:t>
            </a:r>
            <a:r>
              <a:rPr lang="en-US" sz="2400" b="1" dirty="0" smtClean="0">
                <a:solidFill>
                  <a:schemeClr val="accent2"/>
                </a:solidFill>
              </a:rPr>
              <a:t>41</a:t>
            </a:r>
          </a:p>
          <a:p>
            <a:r>
              <a:rPr lang="en-US" sz="2400" b="1" dirty="0" smtClean="0"/>
              <a:t>	</a:t>
            </a:r>
            <a:r>
              <a:rPr lang="en-US" sz="2400" b="1" dirty="0" smtClean="0">
                <a:solidFill>
                  <a:srgbClr val="7030A0"/>
                </a:solidFill>
              </a:rPr>
              <a:t>       = </a:t>
            </a:r>
            <a:r>
              <a:rPr lang="en-US" sz="2400" b="1" dirty="0" smtClean="0">
                <a:solidFill>
                  <a:srgbClr val="00B050"/>
                </a:solidFill>
              </a:rPr>
              <a:t>4059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1800" y="4724400"/>
            <a:ext cx="34708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j) </a:t>
            </a:r>
            <a:r>
              <a:rPr lang="en-US" sz="2400" b="1" dirty="0" smtClean="0">
                <a:solidFill>
                  <a:schemeClr val="accent2"/>
                </a:solidFill>
              </a:rPr>
              <a:t>86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X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chemeClr val="accent2"/>
                </a:solidFill>
              </a:rPr>
              <a:t>99</a:t>
            </a:r>
            <a:r>
              <a:rPr lang="en-US" sz="2400" b="1" dirty="0" smtClean="0"/>
              <a:t>  </a:t>
            </a:r>
            <a:r>
              <a:rPr lang="en-US" sz="2400" b="1" dirty="0" smtClean="0">
                <a:solidFill>
                  <a:srgbClr val="7030A0"/>
                </a:solidFill>
              </a:rPr>
              <a:t>=</a:t>
            </a:r>
            <a:r>
              <a:rPr lang="en-US" sz="2400" b="1" dirty="0" smtClean="0"/>
              <a:t> (</a:t>
            </a:r>
            <a:r>
              <a:rPr lang="en-US" sz="2400" b="1" dirty="0" smtClean="0">
                <a:solidFill>
                  <a:schemeClr val="accent2"/>
                </a:solidFill>
              </a:rPr>
              <a:t>86</a:t>
            </a:r>
            <a:r>
              <a:rPr lang="en-US" sz="2400" b="1" dirty="0" smtClean="0">
                <a:solidFill>
                  <a:srgbClr val="7030A0"/>
                </a:solidFill>
              </a:rPr>
              <a:t> X </a:t>
            </a:r>
            <a:r>
              <a:rPr lang="en-US" sz="2400" b="1" dirty="0" smtClean="0">
                <a:solidFill>
                  <a:schemeClr val="accent2"/>
                </a:solidFill>
              </a:rPr>
              <a:t>100</a:t>
            </a:r>
            <a:r>
              <a:rPr lang="en-US" sz="2400" b="1" dirty="0" smtClean="0"/>
              <a:t>) </a:t>
            </a:r>
            <a:r>
              <a:rPr lang="en-US" sz="2400" b="1" dirty="0" smtClean="0">
                <a:solidFill>
                  <a:srgbClr val="7030A0"/>
                </a:solidFill>
              </a:rPr>
              <a:t>-</a:t>
            </a:r>
            <a:r>
              <a:rPr lang="en-US" sz="2400" b="1" dirty="0" smtClean="0">
                <a:solidFill>
                  <a:schemeClr val="accent2"/>
                </a:solidFill>
              </a:rPr>
              <a:t>86</a:t>
            </a:r>
          </a:p>
          <a:p>
            <a:r>
              <a:rPr lang="en-US" sz="2400" b="1" dirty="0" smtClean="0"/>
              <a:t>                   </a:t>
            </a:r>
            <a:r>
              <a:rPr lang="en-US" sz="2400" b="1" dirty="0" smtClean="0">
                <a:solidFill>
                  <a:srgbClr val="7030A0"/>
                </a:solidFill>
              </a:rPr>
              <a:t>= </a:t>
            </a:r>
            <a:r>
              <a:rPr lang="en-US" sz="2400" b="1" dirty="0" smtClean="0">
                <a:solidFill>
                  <a:schemeClr val="accent2"/>
                </a:solidFill>
              </a:rPr>
              <a:t>8600 </a:t>
            </a:r>
            <a:r>
              <a:rPr lang="en-US" sz="2400" b="1" dirty="0" smtClean="0">
                <a:solidFill>
                  <a:srgbClr val="7030A0"/>
                </a:solidFill>
              </a:rPr>
              <a:t>-</a:t>
            </a:r>
            <a:r>
              <a:rPr lang="en-US" sz="2400" b="1" dirty="0" smtClean="0">
                <a:solidFill>
                  <a:schemeClr val="accent2"/>
                </a:solidFill>
              </a:rPr>
              <a:t>86</a:t>
            </a:r>
          </a:p>
          <a:p>
            <a:r>
              <a:rPr lang="en-US" sz="2400" b="1" dirty="0" smtClean="0"/>
              <a:t>                   </a:t>
            </a:r>
            <a:r>
              <a:rPr lang="en-US" sz="2400" b="1" dirty="0" smtClean="0">
                <a:solidFill>
                  <a:srgbClr val="7030A0"/>
                </a:solidFill>
              </a:rPr>
              <a:t>=</a:t>
            </a:r>
            <a:r>
              <a:rPr lang="en-US" sz="2400" b="1" dirty="0" smtClean="0">
                <a:solidFill>
                  <a:srgbClr val="00B050"/>
                </a:solidFill>
              </a:rPr>
              <a:t>8514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"/>
            <a:ext cx="8686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3. Use a calculator to work out the answers </a:t>
            </a: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to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these calculations. </a:t>
            </a: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What </a:t>
            </a: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patterns do you notice?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	Predict </a:t>
            </a: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what the next answer in the pattern will be.</a:t>
            </a:r>
          </a:p>
          <a:p>
            <a:endParaRPr lang="en-US" sz="2400" dirty="0" smtClean="0">
              <a:latin typeface="Arial Black" pitchFamily="34" charset="0"/>
            </a:endParaRPr>
          </a:p>
          <a:p>
            <a:endParaRPr lang="en-US" sz="2400" dirty="0">
              <a:latin typeface="Arial Black" pitchFamily="34" charset="0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Arial Black" pitchFamily="34" charset="0"/>
              </a:rPr>
              <a:t>9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X</a:t>
            </a:r>
            <a:r>
              <a:rPr lang="en-US" sz="2400" dirty="0" smtClean="0">
                <a:solidFill>
                  <a:srgbClr val="C00000"/>
                </a:solidFill>
                <a:latin typeface="Arial Black" pitchFamily="34" charset="0"/>
              </a:rPr>
              <a:t> 9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= </a:t>
            </a:r>
            <a:r>
              <a:rPr lang="en-US" sz="2400" dirty="0" smtClean="0">
                <a:solidFill>
                  <a:srgbClr val="00B050"/>
                </a:solidFill>
                <a:latin typeface="Arial Black" pitchFamily="34" charset="0"/>
              </a:rPr>
              <a:t>81</a:t>
            </a:r>
          </a:p>
          <a:p>
            <a:endParaRPr lang="en-US" sz="2400" dirty="0" smtClean="0">
              <a:latin typeface="Arial Black" pitchFamily="34" charset="0"/>
            </a:endParaRPr>
          </a:p>
          <a:p>
            <a:endParaRPr lang="en-US" sz="2400" dirty="0">
              <a:latin typeface="Arial Black" pitchFamily="34" charset="0"/>
            </a:endParaRPr>
          </a:p>
          <a:p>
            <a:endParaRPr lang="en-US" sz="2400" dirty="0" smtClean="0">
              <a:latin typeface="Arial Black" pitchFamily="34" charset="0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Arial Black" pitchFamily="34" charset="0"/>
              </a:rPr>
              <a:t>9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X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Arial Black" pitchFamily="34" charset="0"/>
              </a:rPr>
              <a:t>99</a:t>
            </a:r>
            <a:r>
              <a:rPr lang="en-US" sz="2400" dirty="0" smtClean="0">
                <a:latin typeface="Arial Black" pitchFamily="34" charset="0"/>
              </a:rPr>
              <a:t> =</a:t>
            </a:r>
            <a:r>
              <a:rPr lang="en-US" sz="2400" dirty="0" smtClean="0">
                <a:solidFill>
                  <a:srgbClr val="00B050"/>
                </a:solidFill>
                <a:latin typeface="Arial Black" pitchFamily="34" charset="0"/>
              </a:rPr>
              <a:t>891</a:t>
            </a:r>
          </a:p>
          <a:p>
            <a:endParaRPr lang="en-US" sz="2400" dirty="0" smtClean="0">
              <a:latin typeface="Arial Black" pitchFamily="34" charset="0"/>
            </a:endParaRPr>
          </a:p>
          <a:p>
            <a:endParaRPr lang="en-US" sz="2400" dirty="0">
              <a:latin typeface="Arial Black" pitchFamily="34" charset="0"/>
            </a:endParaRPr>
          </a:p>
          <a:p>
            <a:endParaRPr lang="en-US" sz="2400" dirty="0">
              <a:latin typeface="Arial Black" pitchFamily="34" charset="0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Arial Black" pitchFamily="34" charset="0"/>
              </a:rPr>
              <a:t>9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X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Arial Black" pitchFamily="34" charset="0"/>
              </a:rPr>
              <a:t>999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=</a:t>
            </a:r>
            <a:r>
              <a:rPr lang="en-US" sz="2400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400" dirty="0" smtClean="0">
                <a:solidFill>
                  <a:srgbClr val="00B050"/>
                </a:solidFill>
                <a:latin typeface="Arial Black" pitchFamily="34" charset="0"/>
              </a:rPr>
              <a:t>8991</a:t>
            </a:r>
            <a:endParaRPr lang="en-US" sz="2400" dirty="0" smtClean="0">
              <a:latin typeface="Arial Black" pitchFamily="34" charset="0"/>
            </a:endParaRPr>
          </a:p>
          <a:p>
            <a:endParaRPr lang="en-US" sz="2400" dirty="0">
              <a:latin typeface="Arial Black" pitchFamily="34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85344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Bell MT" pitchFamily="18" charset="0"/>
              </a:rPr>
              <a:t>Challenge 3</a:t>
            </a:r>
          </a:p>
          <a:p>
            <a:endParaRPr lang="en-US" dirty="0"/>
          </a:p>
          <a:p>
            <a:pPr marL="342900" indent="-342900" algn="just"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</a:rPr>
              <a:t>Work out the calculations below. Two slightly different strategies are required. Sort the calculations  into two sets, one set for each strategy.</a:t>
            </a:r>
          </a:p>
          <a:p>
            <a:pPr marL="342900" indent="-342900"/>
            <a:r>
              <a:rPr lang="en-US" sz="2200" b="1" dirty="0" smtClean="0">
                <a:solidFill>
                  <a:srgbClr val="0070C0"/>
                </a:solidFill>
              </a:rPr>
              <a:t>	Explain your reasoning.</a:t>
            </a:r>
          </a:p>
          <a:p>
            <a:pPr marL="342900" indent="-342900"/>
            <a:endParaRPr lang="en-US" b="1" dirty="0"/>
          </a:p>
          <a:p>
            <a:pPr marL="342900" indent="-342900">
              <a:buFontTx/>
              <a:buAutoNum type="alphaLcParenR"/>
            </a:pPr>
            <a:r>
              <a:rPr lang="en-US" sz="2200" b="1" dirty="0" smtClean="0">
                <a:solidFill>
                  <a:srgbClr val="C00000"/>
                </a:solidFill>
              </a:rPr>
              <a:t>45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7030A0"/>
                </a:solidFill>
              </a:rPr>
              <a:t>X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C00000"/>
                </a:solidFill>
              </a:rPr>
              <a:t>9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7030A0"/>
                </a:solidFill>
              </a:rPr>
              <a:t>= </a:t>
            </a:r>
            <a:r>
              <a:rPr lang="en-US" sz="2200" b="1" dirty="0" smtClean="0">
                <a:solidFill>
                  <a:srgbClr val="C00000"/>
                </a:solidFill>
              </a:rPr>
              <a:t>405	</a:t>
            </a:r>
            <a:r>
              <a:rPr lang="en-US" sz="2200" b="1" dirty="0" smtClean="0"/>
              <a:t>			</a:t>
            </a:r>
            <a:r>
              <a:rPr lang="en-US" sz="2200" b="1" dirty="0" smtClean="0">
                <a:solidFill>
                  <a:srgbClr val="C00000"/>
                </a:solidFill>
              </a:rPr>
              <a:t>g)</a:t>
            </a:r>
            <a:r>
              <a:rPr lang="en-US" sz="2200" b="1" dirty="0" smtClean="0"/>
              <a:t>  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en-US" sz="2200" b="1" dirty="0" smtClean="0">
                <a:solidFill>
                  <a:srgbClr val="C00000"/>
                </a:solidFill>
              </a:rPr>
              <a:t>67 </a:t>
            </a:r>
            <a:r>
              <a:rPr lang="en-US" sz="2200" b="1" dirty="0" smtClean="0">
                <a:solidFill>
                  <a:srgbClr val="7030A0"/>
                </a:solidFill>
              </a:rPr>
              <a:t>X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C00000"/>
                </a:solidFill>
              </a:rPr>
              <a:t>9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7030A0"/>
                </a:solidFill>
              </a:rPr>
              <a:t>=</a:t>
            </a:r>
            <a:r>
              <a:rPr lang="en-US" sz="2200" b="1" dirty="0" smtClean="0">
                <a:solidFill>
                  <a:srgbClr val="C00000"/>
                </a:solidFill>
              </a:rPr>
              <a:t>603</a:t>
            </a:r>
          </a:p>
          <a:p>
            <a:pPr marL="342900" indent="-342900">
              <a:buAutoNum type="alphaLcParenR"/>
            </a:pPr>
            <a:endParaRPr lang="en-US" sz="2200" b="1" dirty="0"/>
          </a:p>
          <a:p>
            <a:pPr marL="342900" indent="-342900">
              <a:buAutoNum type="alphaLcParenR"/>
            </a:pPr>
            <a:r>
              <a:rPr lang="en-US" sz="2200" b="1" dirty="0" smtClean="0">
                <a:solidFill>
                  <a:srgbClr val="C00000"/>
                </a:solidFill>
              </a:rPr>
              <a:t>84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7030A0"/>
                </a:solidFill>
              </a:rPr>
              <a:t>X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C00000"/>
                </a:solidFill>
              </a:rPr>
              <a:t>9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7030A0"/>
                </a:solidFill>
              </a:rPr>
              <a:t>=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C00000"/>
                </a:solidFill>
              </a:rPr>
              <a:t>756	</a:t>
            </a:r>
            <a:r>
              <a:rPr lang="en-US" sz="2200" b="1" dirty="0" smtClean="0"/>
              <a:t>			</a:t>
            </a:r>
            <a:r>
              <a:rPr lang="en-US" sz="2200" b="1" dirty="0" smtClean="0">
                <a:solidFill>
                  <a:srgbClr val="C00000"/>
                </a:solidFill>
              </a:rPr>
              <a:t>h)</a:t>
            </a:r>
            <a:r>
              <a:rPr lang="en-US" sz="2200" b="1" dirty="0" smtClean="0"/>
              <a:t>   </a:t>
            </a:r>
            <a:r>
              <a:rPr lang="en-US" sz="2200" b="1" dirty="0" smtClean="0">
                <a:solidFill>
                  <a:srgbClr val="C00000"/>
                </a:solidFill>
              </a:rPr>
              <a:t>75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7030A0"/>
                </a:solidFill>
              </a:rPr>
              <a:t>X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C00000"/>
                </a:solidFill>
              </a:rPr>
              <a:t>9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7030A0"/>
                </a:solidFill>
              </a:rPr>
              <a:t>=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C00000"/>
                </a:solidFill>
              </a:rPr>
              <a:t>675	</a:t>
            </a:r>
          </a:p>
          <a:p>
            <a:pPr marL="342900" indent="-342900">
              <a:buAutoNum type="alphaLcParenR"/>
            </a:pPr>
            <a:endParaRPr lang="en-US" sz="2200" b="1" dirty="0" smtClean="0"/>
          </a:p>
          <a:p>
            <a:pPr marL="342900" indent="-342900">
              <a:buFontTx/>
              <a:buAutoNum type="alphaLcParenR"/>
            </a:pPr>
            <a:r>
              <a:rPr lang="en-US" sz="2200" b="1" dirty="0" smtClean="0">
                <a:solidFill>
                  <a:srgbClr val="C00000"/>
                </a:solidFill>
              </a:rPr>
              <a:t>63</a:t>
            </a:r>
            <a:r>
              <a:rPr lang="en-US" sz="2200" b="1" dirty="0" smtClean="0">
                <a:solidFill>
                  <a:srgbClr val="7030A0"/>
                </a:solidFill>
              </a:rPr>
              <a:t> X </a:t>
            </a:r>
            <a:r>
              <a:rPr lang="en-US" sz="2200" b="1" dirty="0" smtClean="0">
                <a:solidFill>
                  <a:srgbClr val="C00000"/>
                </a:solidFill>
              </a:rPr>
              <a:t>9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7030A0"/>
                </a:solidFill>
              </a:rPr>
              <a:t>= </a:t>
            </a:r>
            <a:r>
              <a:rPr lang="en-US" sz="2200" b="1" dirty="0" smtClean="0">
                <a:solidFill>
                  <a:srgbClr val="C00000"/>
                </a:solidFill>
              </a:rPr>
              <a:t>567	</a:t>
            </a:r>
            <a:r>
              <a:rPr lang="en-US" sz="2200" b="1" dirty="0" smtClean="0"/>
              <a:t>			</a:t>
            </a:r>
            <a:r>
              <a:rPr lang="en-US" sz="2200" b="1" dirty="0" smtClean="0"/>
              <a:t> </a:t>
            </a:r>
            <a:r>
              <a:rPr lang="en-US" sz="2200" b="1" dirty="0" err="1" smtClean="0">
                <a:solidFill>
                  <a:srgbClr val="C00000"/>
                </a:solidFill>
              </a:rPr>
              <a:t>i</a:t>
            </a:r>
            <a:r>
              <a:rPr lang="en-US" sz="2200" b="1" dirty="0" smtClean="0">
                <a:solidFill>
                  <a:srgbClr val="C00000"/>
                </a:solidFill>
              </a:rPr>
              <a:t>) </a:t>
            </a:r>
            <a:r>
              <a:rPr lang="en-US" sz="2200" b="1" dirty="0" smtClean="0"/>
              <a:t>  </a:t>
            </a:r>
            <a:r>
              <a:rPr lang="en-US" sz="2200" b="1" dirty="0" smtClean="0">
                <a:solidFill>
                  <a:srgbClr val="C00000"/>
                </a:solidFill>
              </a:rPr>
              <a:t> 26 </a:t>
            </a:r>
            <a:r>
              <a:rPr lang="en-US" sz="2200" b="1" dirty="0" smtClean="0">
                <a:solidFill>
                  <a:srgbClr val="7030A0"/>
                </a:solidFill>
              </a:rPr>
              <a:t>X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C00000"/>
                </a:solidFill>
              </a:rPr>
              <a:t>9 </a:t>
            </a:r>
            <a:r>
              <a:rPr lang="en-US" sz="2200" b="1" dirty="0" smtClean="0">
                <a:solidFill>
                  <a:srgbClr val="7030A0"/>
                </a:solidFill>
              </a:rPr>
              <a:t>=</a:t>
            </a:r>
            <a:r>
              <a:rPr lang="en-US" sz="2200" b="1" dirty="0" smtClean="0">
                <a:solidFill>
                  <a:srgbClr val="C00000"/>
                </a:solidFill>
              </a:rPr>
              <a:t>234</a:t>
            </a:r>
          </a:p>
          <a:p>
            <a:pPr marL="342900" indent="-342900"/>
            <a:endParaRPr lang="en-US" sz="2200" b="1" dirty="0" smtClean="0"/>
          </a:p>
          <a:p>
            <a:pPr marL="342900" indent="-342900"/>
            <a:r>
              <a:rPr lang="en-US" sz="2200" b="1" dirty="0" smtClean="0">
                <a:solidFill>
                  <a:srgbClr val="C00000"/>
                </a:solidFill>
              </a:rPr>
              <a:t>d)</a:t>
            </a:r>
            <a:r>
              <a:rPr lang="en-US" sz="2200" b="1" dirty="0" smtClean="0"/>
              <a:t>   </a:t>
            </a:r>
            <a:r>
              <a:rPr lang="en-US" sz="2200" b="1" dirty="0" smtClean="0">
                <a:solidFill>
                  <a:srgbClr val="C00000"/>
                </a:solidFill>
              </a:rPr>
              <a:t>72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7030A0"/>
                </a:solidFill>
              </a:rPr>
              <a:t>X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C00000"/>
                </a:solidFill>
              </a:rPr>
              <a:t>9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7030A0"/>
                </a:solidFill>
              </a:rPr>
              <a:t>=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C00000"/>
                </a:solidFill>
              </a:rPr>
              <a:t>648	</a:t>
            </a:r>
            <a:r>
              <a:rPr lang="en-US" sz="2200" b="1" dirty="0" smtClean="0"/>
              <a:t>			 </a:t>
            </a:r>
            <a:r>
              <a:rPr lang="en-US" sz="2200" b="1" dirty="0" smtClean="0">
                <a:solidFill>
                  <a:srgbClr val="C00000"/>
                </a:solidFill>
              </a:rPr>
              <a:t>j)</a:t>
            </a:r>
            <a:r>
              <a:rPr lang="en-US" sz="2200" b="1" dirty="0" smtClean="0"/>
              <a:t>  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en-US" sz="2200" b="1" dirty="0" smtClean="0">
                <a:solidFill>
                  <a:srgbClr val="C00000"/>
                </a:solidFill>
              </a:rPr>
              <a:t>37 </a:t>
            </a:r>
            <a:r>
              <a:rPr lang="en-US" sz="2200" b="1" dirty="0" smtClean="0">
                <a:solidFill>
                  <a:srgbClr val="7030A0"/>
                </a:solidFill>
              </a:rPr>
              <a:t>X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C00000"/>
                </a:solidFill>
              </a:rPr>
              <a:t>9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7030A0"/>
                </a:solidFill>
              </a:rPr>
              <a:t>=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C00000"/>
                </a:solidFill>
              </a:rPr>
              <a:t>333</a:t>
            </a:r>
          </a:p>
          <a:p>
            <a:pPr marL="342900" indent="-342900">
              <a:buAutoNum type="alphaLcParenR"/>
            </a:pPr>
            <a:endParaRPr lang="en-US" sz="2200" b="1" dirty="0" smtClean="0"/>
          </a:p>
          <a:p>
            <a:pPr marL="342900" indent="-342900"/>
            <a:r>
              <a:rPr lang="en-US" sz="2200" b="1" dirty="0" smtClean="0">
                <a:solidFill>
                  <a:srgbClr val="C00000"/>
                </a:solidFill>
              </a:rPr>
              <a:t>e)   56</a:t>
            </a:r>
            <a:r>
              <a:rPr lang="en-US" sz="2200" b="1" dirty="0" smtClean="0">
                <a:solidFill>
                  <a:srgbClr val="7030A0"/>
                </a:solidFill>
              </a:rPr>
              <a:t> </a:t>
            </a:r>
            <a:r>
              <a:rPr lang="en-US" sz="2200" b="1" dirty="0" smtClean="0">
                <a:solidFill>
                  <a:srgbClr val="7030A0"/>
                </a:solidFill>
              </a:rPr>
              <a:t>X </a:t>
            </a:r>
            <a:r>
              <a:rPr lang="en-US" sz="2200" b="1" dirty="0" smtClean="0">
                <a:solidFill>
                  <a:srgbClr val="C00000"/>
                </a:solidFill>
              </a:rPr>
              <a:t>9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7030A0"/>
                </a:solidFill>
              </a:rPr>
              <a:t>=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C00000"/>
                </a:solidFill>
              </a:rPr>
              <a:t>504	</a:t>
            </a:r>
            <a:r>
              <a:rPr lang="en-US" sz="2200" b="1" dirty="0" smtClean="0"/>
              <a:t>			 </a:t>
            </a:r>
            <a:r>
              <a:rPr lang="en-US" sz="2200" b="1" dirty="0" smtClean="0">
                <a:solidFill>
                  <a:srgbClr val="C00000"/>
                </a:solidFill>
              </a:rPr>
              <a:t>k)</a:t>
            </a:r>
            <a:r>
              <a:rPr lang="en-US" sz="2200" b="1" dirty="0" smtClean="0"/>
              <a:t>  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en-US" sz="2200" b="1" dirty="0" smtClean="0">
                <a:solidFill>
                  <a:srgbClr val="C00000"/>
                </a:solidFill>
              </a:rPr>
              <a:t>68 </a:t>
            </a:r>
            <a:r>
              <a:rPr lang="en-US" sz="2200" b="1" dirty="0" smtClean="0">
                <a:solidFill>
                  <a:srgbClr val="7030A0"/>
                </a:solidFill>
              </a:rPr>
              <a:t>X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C00000"/>
                </a:solidFill>
              </a:rPr>
              <a:t>9 </a:t>
            </a:r>
            <a:r>
              <a:rPr lang="en-US" sz="2200" b="1" dirty="0" smtClean="0">
                <a:solidFill>
                  <a:srgbClr val="7030A0"/>
                </a:solidFill>
              </a:rPr>
              <a:t>=</a:t>
            </a:r>
            <a:r>
              <a:rPr lang="en-US" sz="2200" b="1" dirty="0" smtClean="0">
                <a:solidFill>
                  <a:srgbClr val="C00000"/>
                </a:solidFill>
              </a:rPr>
              <a:t> 612</a:t>
            </a:r>
          </a:p>
          <a:p>
            <a:pPr marL="342900" indent="-342900"/>
            <a:endParaRPr lang="en-US" sz="2200" b="1" dirty="0" smtClean="0"/>
          </a:p>
          <a:p>
            <a:pPr marL="342900" indent="-342900"/>
            <a:r>
              <a:rPr lang="en-US" sz="2200" b="1" dirty="0" smtClean="0">
                <a:solidFill>
                  <a:srgbClr val="C00000"/>
                </a:solidFill>
              </a:rPr>
              <a:t>f)    78 </a:t>
            </a:r>
            <a:r>
              <a:rPr lang="en-US" sz="2200" b="1" dirty="0" smtClean="0">
                <a:solidFill>
                  <a:srgbClr val="7030A0"/>
                </a:solidFill>
              </a:rPr>
              <a:t>X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C00000"/>
                </a:solidFill>
              </a:rPr>
              <a:t>9 </a:t>
            </a:r>
            <a:r>
              <a:rPr lang="en-US" sz="2200" b="1" dirty="0" smtClean="0">
                <a:solidFill>
                  <a:srgbClr val="7030A0"/>
                </a:solidFill>
              </a:rPr>
              <a:t>=</a:t>
            </a:r>
            <a:r>
              <a:rPr lang="en-US" sz="2200" b="1" dirty="0" smtClean="0">
                <a:solidFill>
                  <a:srgbClr val="C00000"/>
                </a:solidFill>
              </a:rPr>
              <a:t> 702</a:t>
            </a:r>
            <a:r>
              <a:rPr lang="en-US" sz="2200" b="1" dirty="0" smtClean="0"/>
              <a:t>			 </a:t>
            </a:r>
            <a:r>
              <a:rPr lang="en-US" sz="2200" b="1" dirty="0" smtClean="0">
                <a:solidFill>
                  <a:srgbClr val="C00000"/>
                </a:solidFill>
              </a:rPr>
              <a:t>l) </a:t>
            </a:r>
            <a:r>
              <a:rPr lang="en-US" sz="2200" b="1" dirty="0" smtClean="0"/>
              <a:t>  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C00000"/>
                </a:solidFill>
              </a:rPr>
              <a:t>53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7030A0"/>
                </a:solidFill>
              </a:rPr>
              <a:t>X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C00000"/>
                </a:solidFill>
              </a:rPr>
              <a:t>9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7030A0"/>
                </a:solidFill>
              </a:rPr>
              <a:t>=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C00000"/>
                </a:solidFill>
              </a:rPr>
              <a:t>477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18099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Challenge 3. 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066800"/>
            <a:ext cx="88594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2. Find a mental strategy to help you work out the answers to these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calculations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2209800"/>
            <a:ext cx="83820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2200" b="1" dirty="0" smtClean="0">
                <a:solidFill>
                  <a:srgbClr val="C00000"/>
                </a:solidFill>
              </a:rPr>
              <a:t>35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7030A0"/>
                </a:solidFill>
              </a:rPr>
              <a:t>X</a:t>
            </a:r>
            <a:r>
              <a:rPr lang="en-US" sz="2200" b="1" dirty="0" smtClean="0"/>
              <a:t>  </a:t>
            </a:r>
            <a:r>
              <a:rPr lang="en-US" sz="2200" b="1" dirty="0" smtClean="0">
                <a:solidFill>
                  <a:srgbClr val="C00000"/>
                </a:solidFill>
              </a:rPr>
              <a:t>199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7030A0"/>
                </a:solidFill>
              </a:rPr>
              <a:t>=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00B050"/>
                </a:solidFill>
              </a:rPr>
              <a:t>6,965</a:t>
            </a:r>
            <a:r>
              <a:rPr lang="en-US" sz="2200" b="1" dirty="0" smtClean="0"/>
              <a:t>			</a:t>
            </a:r>
            <a:r>
              <a:rPr lang="en-US" sz="2200" b="1" dirty="0" smtClean="0">
                <a:solidFill>
                  <a:srgbClr val="C00000"/>
                </a:solidFill>
              </a:rPr>
              <a:t>g)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C00000"/>
                </a:solidFill>
              </a:rPr>
              <a:t>18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7030A0"/>
                </a:solidFill>
              </a:rPr>
              <a:t>X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C00000"/>
                </a:solidFill>
              </a:rPr>
              <a:t>298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7030A0"/>
                </a:solidFill>
              </a:rPr>
              <a:t>=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00B050"/>
                </a:solidFill>
              </a:rPr>
              <a:t>5,364</a:t>
            </a:r>
          </a:p>
          <a:p>
            <a:pPr marL="342900" indent="-342900">
              <a:buAutoNum type="alphaLcParenR"/>
            </a:pPr>
            <a:endParaRPr lang="en-US" sz="2200" b="1" dirty="0"/>
          </a:p>
          <a:p>
            <a:pPr marL="342900" indent="-342900">
              <a:buAutoNum type="alphaLcParenR"/>
            </a:pPr>
            <a:r>
              <a:rPr lang="en-US" sz="2200" b="1" dirty="0" smtClean="0">
                <a:solidFill>
                  <a:srgbClr val="C00000"/>
                </a:solidFill>
              </a:rPr>
              <a:t>33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7030A0"/>
                </a:solidFill>
              </a:rPr>
              <a:t>X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en-US" sz="2200" b="1" dirty="0" smtClean="0">
                <a:solidFill>
                  <a:srgbClr val="C00000"/>
                </a:solidFill>
              </a:rPr>
              <a:t>299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en-US" sz="2200" b="1" dirty="0" smtClean="0"/>
              <a:t>= </a:t>
            </a:r>
            <a:r>
              <a:rPr lang="en-US" sz="2200" b="1" dirty="0" smtClean="0">
                <a:solidFill>
                  <a:srgbClr val="00B050"/>
                </a:solidFill>
              </a:rPr>
              <a:t>9,867</a:t>
            </a:r>
            <a:r>
              <a:rPr lang="en-US" sz="2200" b="1" dirty="0" smtClean="0">
                <a:solidFill>
                  <a:srgbClr val="00B050"/>
                </a:solidFill>
              </a:rPr>
              <a:t>	</a:t>
            </a:r>
            <a:r>
              <a:rPr lang="en-US" sz="2200" b="1" dirty="0" smtClean="0"/>
              <a:t>		</a:t>
            </a:r>
            <a:r>
              <a:rPr lang="en-US" sz="2200" b="1" dirty="0" smtClean="0">
                <a:solidFill>
                  <a:srgbClr val="C00000"/>
                </a:solidFill>
              </a:rPr>
              <a:t>h)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C00000"/>
                </a:solidFill>
              </a:rPr>
              <a:t> 32 </a:t>
            </a:r>
            <a:r>
              <a:rPr lang="en-US" sz="2200" b="1" dirty="0" smtClean="0">
                <a:solidFill>
                  <a:srgbClr val="7030A0"/>
                </a:solidFill>
              </a:rPr>
              <a:t>X</a:t>
            </a:r>
            <a:r>
              <a:rPr lang="en-US" sz="2200" b="1" dirty="0" smtClean="0">
                <a:solidFill>
                  <a:srgbClr val="C00000"/>
                </a:solidFill>
              </a:rPr>
              <a:t> 499 </a:t>
            </a:r>
            <a:r>
              <a:rPr lang="en-US" sz="2200" b="1" dirty="0" smtClean="0">
                <a:solidFill>
                  <a:srgbClr val="7030A0"/>
                </a:solidFill>
              </a:rPr>
              <a:t>=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00B050"/>
                </a:solidFill>
              </a:rPr>
              <a:t>15,968</a:t>
            </a:r>
          </a:p>
          <a:p>
            <a:pPr marL="342900" indent="-342900">
              <a:buAutoNum type="alphaLcParenR"/>
            </a:pPr>
            <a:endParaRPr lang="en-US" sz="2200" b="1" dirty="0"/>
          </a:p>
          <a:p>
            <a:pPr marL="342900" indent="-342900">
              <a:buAutoNum type="alphaLcParenR"/>
            </a:pPr>
            <a:r>
              <a:rPr lang="en-US" sz="2200" b="1" dirty="0" smtClean="0">
                <a:solidFill>
                  <a:srgbClr val="C00000"/>
                </a:solidFill>
              </a:rPr>
              <a:t>54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7030A0"/>
                </a:solidFill>
              </a:rPr>
              <a:t>X </a:t>
            </a:r>
            <a:r>
              <a:rPr lang="en-US" sz="2200" b="1" dirty="0" smtClean="0">
                <a:solidFill>
                  <a:srgbClr val="C00000"/>
                </a:solidFill>
              </a:rPr>
              <a:t>198</a:t>
            </a:r>
            <a:r>
              <a:rPr lang="en-US" sz="2200" b="1" dirty="0" smtClean="0">
                <a:solidFill>
                  <a:srgbClr val="7030A0"/>
                </a:solidFill>
              </a:rPr>
              <a:t> = </a:t>
            </a:r>
            <a:r>
              <a:rPr lang="en-US" sz="2200" b="1" dirty="0" smtClean="0">
                <a:solidFill>
                  <a:srgbClr val="00B050"/>
                </a:solidFill>
              </a:rPr>
              <a:t>10,692</a:t>
            </a:r>
            <a:r>
              <a:rPr lang="en-US" sz="2200" b="1" dirty="0" smtClean="0"/>
              <a:t>			</a:t>
            </a:r>
            <a:r>
              <a:rPr lang="en-US" sz="2200" b="1" dirty="0" err="1" smtClean="0">
                <a:solidFill>
                  <a:srgbClr val="C00000"/>
                </a:solidFill>
              </a:rPr>
              <a:t>i</a:t>
            </a:r>
            <a:r>
              <a:rPr lang="en-US" sz="2200" b="1" dirty="0" smtClean="0">
                <a:solidFill>
                  <a:srgbClr val="C00000"/>
                </a:solidFill>
              </a:rPr>
              <a:t>) </a:t>
            </a:r>
            <a:r>
              <a:rPr lang="en-US" sz="2200" b="1" dirty="0" smtClean="0">
                <a:solidFill>
                  <a:srgbClr val="C00000"/>
                </a:solidFill>
              </a:rPr>
              <a:t>41 </a:t>
            </a:r>
            <a:r>
              <a:rPr lang="en-US" sz="2200" b="1" dirty="0" smtClean="0">
                <a:solidFill>
                  <a:srgbClr val="7030A0"/>
                </a:solidFill>
              </a:rPr>
              <a:t>X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C00000"/>
                </a:solidFill>
              </a:rPr>
              <a:t>297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7030A0"/>
                </a:solidFill>
              </a:rPr>
              <a:t>=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00B050"/>
                </a:solidFill>
              </a:rPr>
              <a:t>12, 177</a:t>
            </a:r>
          </a:p>
          <a:p>
            <a:pPr marL="342900" indent="-342900">
              <a:buAutoNum type="alphaLcParenR"/>
            </a:pPr>
            <a:endParaRPr lang="en-US" sz="2200" b="1" dirty="0"/>
          </a:p>
          <a:p>
            <a:pPr marL="342900" indent="-342900">
              <a:buAutoNum type="alphaLcParenR"/>
            </a:pPr>
            <a:r>
              <a:rPr lang="en-US" sz="2200" b="1" dirty="0" smtClean="0">
                <a:solidFill>
                  <a:srgbClr val="C00000"/>
                </a:solidFill>
              </a:rPr>
              <a:t>26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7030A0"/>
                </a:solidFill>
              </a:rPr>
              <a:t>X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C00000"/>
                </a:solidFill>
              </a:rPr>
              <a:t>198 </a:t>
            </a:r>
            <a:r>
              <a:rPr lang="en-US" sz="2200" b="1" dirty="0" smtClean="0">
                <a:solidFill>
                  <a:srgbClr val="7030A0"/>
                </a:solidFill>
              </a:rPr>
              <a:t>=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en-US" sz="2200" b="1" dirty="0" smtClean="0">
                <a:solidFill>
                  <a:srgbClr val="00B050"/>
                </a:solidFill>
              </a:rPr>
              <a:t>5,148 </a:t>
            </a:r>
            <a:r>
              <a:rPr lang="en-US" sz="2200" b="1" dirty="0" smtClean="0"/>
              <a:t>                                 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en-US" sz="2200" b="1" dirty="0" smtClean="0">
                <a:solidFill>
                  <a:srgbClr val="C00000"/>
                </a:solidFill>
              </a:rPr>
              <a:t>  </a:t>
            </a:r>
            <a:r>
              <a:rPr lang="en-US" sz="2200" b="1" dirty="0" smtClean="0">
                <a:solidFill>
                  <a:srgbClr val="C00000"/>
                </a:solidFill>
              </a:rPr>
              <a:t>j</a:t>
            </a:r>
            <a:r>
              <a:rPr lang="en-US" sz="2200" b="1" dirty="0" smtClean="0">
                <a:solidFill>
                  <a:srgbClr val="C00000"/>
                </a:solidFill>
              </a:rPr>
              <a:t>) </a:t>
            </a:r>
            <a:r>
              <a:rPr lang="en-US" sz="2200" b="1" dirty="0" smtClean="0">
                <a:solidFill>
                  <a:srgbClr val="C00000"/>
                </a:solidFill>
              </a:rPr>
              <a:t>43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7030A0"/>
                </a:solidFill>
              </a:rPr>
              <a:t>X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C00000"/>
                </a:solidFill>
              </a:rPr>
              <a:t>298 </a:t>
            </a:r>
            <a:r>
              <a:rPr lang="en-US" sz="2200" b="1" dirty="0" smtClean="0">
                <a:solidFill>
                  <a:srgbClr val="7030A0"/>
                </a:solidFill>
              </a:rPr>
              <a:t>=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00B050"/>
                </a:solidFill>
              </a:rPr>
              <a:t>12,814</a:t>
            </a:r>
          </a:p>
          <a:p>
            <a:pPr marL="342900" indent="-342900">
              <a:buAutoNum type="alphaLcParenR"/>
            </a:pPr>
            <a:endParaRPr lang="en-US" sz="2200" b="1" dirty="0"/>
          </a:p>
          <a:p>
            <a:pPr marL="342900" indent="-342900">
              <a:buAutoNum type="alphaLcParenR"/>
            </a:pPr>
            <a:r>
              <a:rPr lang="en-US" sz="2200" b="1" dirty="0" smtClean="0">
                <a:solidFill>
                  <a:srgbClr val="C00000"/>
                </a:solidFill>
              </a:rPr>
              <a:t>15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7030A0"/>
                </a:solidFill>
              </a:rPr>
              <a:t>X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C00000"/>
                </a:solidFill>
              </a:rPr>
              <a:t>396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7030A0"/>
                </a:solidFill>
              </a:rPr>
              <a:t>=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00B050"/>
                </a:solidFill>
              </a:rPr>
              <a:t>5,940</a:t>
            </a:r>
            <a:r>
              <a:rPr lang="en-US" sz="2200" b="1" dirty="0" smtClean="0"/>
              <a:t>			</a:t>
            </a:r>
            <a:r>
              <a:rPr lang="en-US" sz="2200" b="1" dirty="0" smtClean="0">
                <a:solidFill>
                  <a:srgbClr val="C00000"/>
                </a:solidFill>
              </a:rPr>
              <a:t>k</a:t>
            </a:r>
            <a:r>
              <a:rPr lang="en-US" sz="2200" b="1" dirty="0" smtClean="0">
                <a:solidFill>
                  <a:srgbClr val="C00000"/>
                </a:solidFill>
              </a:rPr>
              <a:t>) </a:t>
            </a:r>
            <a:r>
              <a:rPr lang="en-US" sz="2200" b="1" dirty="0" smtClean="0">
                <a:solidFill>
                  <a:srgbClr val="C00000"/>
                </a:solidFill>
              </a:rPr>
              <a:t>64 </a:t>
            </a:r>
            <a:r>
              <a:rPr lang="en-US" sz="2200" b="1" dirty="0" smtClean="0">
                <a:solidFill>
                  <a:srgbClr val="7030A0"/>
                </a:solidFill>
              </a:rPr>
              <a:t>X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C00000"/>
                </a:solidFill>
              </a:rPr>
              <a:t>399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7030A0"/>
                </a:solidFill>
              </a:rPr>
              <a:t>=</a:t>
            </a:r>
            <a:r>
              <a:rPr lang="en-US" sz="2200" b="1" dirty="0" smtClean="0"/>
              <a:t>  </a:t>
            </a:r>
            <a:r>
              <a:rPr lang="en-US" sz="2200" b="1" dirty="0" smtClean="0">
                <a:solidFill>
                  <a:srgbClr val="00B050"/>
                </a:solidFill>
              </a:rPr>
              <a:t>25,536</a:t>
            </a:r>
          </a:p>
          <a:p>
            <a:pPr marL="342900" indent="-342900">
              <a:buAutoNum type="alphaLcParenR"/>
            </a:pPr>
            <a:endParaRPr lang="en-US" sz="2200" b="1" dirty="0"/>
          </a:p>
          <a:p>
            <a:pPr marL="342900" indent="-342900">
              <a:buAutoNum type="alphaLcParenR"/>
            </a:pPr>
            <a:r>
              <a:rPr lang="en-US" sz="2200" b="1" dirty="0" smtClean="0">
                <a:solidFill>
                  <a:srgbClr val="C00000"/>
                </a:solidFill>
              </a:rPr>
              <a:t>22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7030A0"/>
                </a:solidFill>
              </a:rPr>
              <a:t>X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C00000"/>
                </a:solidFill>
              </a:rPr>
              <a:t>397</a:t>
            </a:r>
            <a:r>
              <a:rPr lang="en-US" sz="2200" b="1" dirty="0" smtClean="0">
                <a:solidFill>
                  <a:srgbClr val="7030A0"/>
                </a:solidFill>
              </a:rPr>
              <a:t> = </a:t>
            </a:r>
            <a:r>
              <a:rPr lang="en-US" sz="2200" b="1" dirty="0" smtClean="0">
                <a:solidFill>
                  <a:srgbClr val="00B050"/>
                </a:solidFill>
              </a:rPr>
              <a:t>8,734 </a:t>
            </a:r>
            <a:r>
              <a:rPr lang="en-US" sz="2200" b="1" dirty="0" smtClean="0"/>
              <a:t>			</a:t>
            </a:r>
            <a:r>
              <a:rPr lang="en-US" sz="2200" b="1" dirty="0" smtClean="0">
                <a:solidFill>
                  <a:srgbClr val="C00000"/>
                </a:solidFill>
              </a:rPr>
              <a:t>l)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C00000"/>
                </a:solidFill>
              </a:rPr>
              <a:t>81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7030A0"/>
                </a:solidFill>
              </a:rPr>
              <a:t>X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C00000"/>
                </a:solidFill>
              </a:rPr>
              <a:t>598</a:t>
            </a:r>
            <a:r>
              <a:rPr lang="en-US" sz="2200" b="1" dirty="0" smtClean="0">
                <a:solidFill>
                  <a:srgbClr val="7030A0"/>
                </a:solidFill>
              </a:rPr>
              <a:t> = </a:t>
            </a:r>
            <a:r>
              <a:rPr lang="en-US" sz="2200" b="1" dirty="0" smtClean="0">
                <a:solidFill>
                  <a:srgbClr val="00B050"/>
                </a:solidFill>
              </a:rPr>
              <a:t>48,438</a:t>
            </a:r>
            <a:endParaRPr lang="en-US" sz="22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533400"/>
            <a:ext cx="178407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00B050"/>
                </a:solidFill>
              </a:rPr>
              <a:t>Challenge 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219200"/>
            <a:ext cx="861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3. Use a calculator to work out the answers to these calculations.</a:t>
            </a: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	What patterns do you notice?</a:t>
            </a:r>
          </a:p>
          <a:p>
            <a:pPr algn="just"/>
            <a:endParaRPr lang="en-US" sz="2400" b="1" dirty="0" smtClean="0">
              <a:solidFill>
                <a:srgbClr val="FF0000"/>
              </a:solidFill>
            </a:endParaRP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Predict what the next answer in the pattern will be when your calculator display is not big enough</a:t>
            </a:r>
          </a:p>
          <a:p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81200" y="3581400"/>
            <a:ext cx="3518912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</a:rPr>
              <a:t>99</a:t>
            </a:r>
            <a:r>
              <a:rPr lang="en-US" sz="2600" b="1" dirty="0" smtClean="0"/>
              <a:t> </a:t>
            </a:r>
            <a:r>
              <a:rPr lang="en-US" sz="2600" b="1" dirty="0" smtClean="0">
                <a:solidFill>
                  <a:srgbClr val="7030A0"/>
                </a:solidFill>
              </a:rPr>
              <a:t>X</a:t>
            </a:r>
            <a:r>
              <a:rPr lang="en-US" sz="2600" b="1" dirty="0" smtClean="0"/>
              <a:t> </a:t>
            </a:r>
            <a:r>
              <a:rPr lang="en-US" sz="2600" b="1" dirty="0" smtClean="0">
                <a:solidFill>
                  <a:srgbClr val="C00000"/>
                </a:solidFill>
              </a:rPr>
              <a:t>99</a:t>
            </a:r>
            <a:r>
              <a:rPr lang="en-US" sz="2600" b="1" dirty="0" smtClean="0">
                <a:solidFill>
                  <a:srgbClr val="7030A0"/>
                </a:solidFill>
              </a:rPr>
              <a:t> =  </a:t>
            </a:r>
            <a:r>
              <a:rPr lang="en-US" sz="2600" b="1" dirty="0" smtClean="0">
                <a:solidFill>
                  <a:srgbClr val="00B050"/>
                </a:solidFill>
              </a:rPr>
              <a:t>9801</a:t>
            </a:r>
          </a:p>
          <a:p>
            <a:endParaRPr lang="en-US" sz="2600" b="1" dirty="0"/>
          </a:p>
          <a:p>
            <a:endParaRPr lang="en-US" sz="2600" b="1" dirty="0" smtClean="0"/>
          </a:p>
          <a:p>
            <a:r>
              <a:rPr lang="en-US" sz="2600" b="1" dirty="0" smtClean="0">
                <a:solidFill>
                  <a:srgbClr val="C00000"/>
                </a:solidFill>
              </a:rPr>
              <a:t>999</a:t>
            </a:r>
            <a:r>
              <a:rPr lang="en-US" sz="2600" b="1" dirty="0" smtClean="0"/>
              <a:t> </a:t>
            </a:r>
            <a:r>
              <a:rPr lang="en-US" sz="2600" b="1" dirty="0" smtClean="0">
                <a:solidFill>
                  <a:srgbClr val="7030A0"/>
                </a:solidFill>
              </a:rPr>
              <a:t>X</a:t>
            </a:r>
            <a:r>
              <a:rPr lang="en-US" sz="2600" b="1" dirty="0" smtClean="0"/>
              <a:t> </a:t>
            </a:r>
            <a:r>
              <a:rPr lang="en-US" sz="2600" b="1" dirty="0" smtClean="0">
                <a:solidFill>
                  <a:srgbClr val="C00000"/>
                </a:solidFill>
              </a:rPr>
              <a:t>999</a:t>
            </a:r>
            <a:r>
              <a:rPr lang="en-US" sz="2600" b="1" dirty="0" smtClean="0">
                <a:solidFill>
                  <a:srgbClr val="7030A0"/>
                </a:solidFill>
              </a:rPr>
              <a:t> = </a:t>
            </a:r>
            <a:r>
              <a:rPr lang="en-US" sz="2600" b="1" dirty="0" smtClean="0">
                <a:solidFill>
                  <a:srgbClr val="00B050"/>
                </a:solidFill>
              </a:rPr>
              <a:t>998001</a:t>
            </a:r>
          </a:p>
          <a:p>
            <a:endParaRPr lang="en-US" sz="2600" b="1" dirty="0" smtClean="0"/>
          </a:p>
          <a:p>
            <a:endParaRPr lang="en-US" sz="2600" b="1" dirty="0"/>
          </a:p>
          <a:p>
            <a:r>
              <a:rPr lang="en-US" sz="2600" b="1" dirty="0" smtClean="0">
                <a:solidFill>
                  <a:srgbClr val="C00000"/>
                </a:solidFill>
              </a:rPr>
              <a:t>9999</a:t>
            </a:r>
            <a:r>
              <a:rPr lang="en-US" sz="2600" b="1" dirty="0" smtClean="0"/>
              <a:t> </a:t>
            </a:r>
            <a:r>
              <a:rPr lang="en-US" sz="2600" b="1" dirty="0" smtClean="0">
                <a:solidFill>
                  <a:srgbClr val="7030A0"/>
                </a:solidFill>
              </a:rPr>
              <a:t>X</a:t>
            </a:r>
            <a:r>
              <a:rPr lang="en-US" sz="2600" b="1" dirty="0" smtClean="0"/>
              <a:t> </a:t>
            </a:r>
            <a:r>
              <a:rPr lang="en-US" sz="2600" b="1" dirty="0" smtClean="0">
                <a:solidFill>
                  <a:srgbClr val="C00000"/>
                </a:solidFill>
              </a:rPr>
              <a:t>9999</a:t>
            </a:r>
            <a:r>
              <a:rPr lang="en-US" sz="2600" b="1" dirty="0" smtClean="0"/>
              <a:t> </a:t>
            </a:r>
            <a:r>
              <a:rPr lang="en-US" sz="2600" b="1" dirty="0" smtClean="0">
                <a:solidFill>
                  <a:srgbClr val="7030A0"/>
                </a:solidFill>
              </a:rPr>
              <a:t>=</a:t>
            </a:r>
            <a:r>
              <a:rPr lang="en-US" sz="2600" b="1" dirty="0" smtClean="0"/>
              <a:t> </a:t>
            </a:r>
            <a:r>
              <a:rPr lang="en-US" sz="2600" b="1" dirty="0" smtClean="0">
                <a:solidFill>
                  <a:srgbClr val="00B050"/>
                </a:solidFill>
              </a:rPr>
              <a:t>99980001</a:t>
            </a:r>
            <a:endParaRPr lang="en-US" sz="2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457200"/>
            <a:ext cx="11888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LESSON 1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3662" y="1143000"/>
            <a:ext cx="89603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  <a:latin typeface="Arial Black" pitchFamily="34" charset="0"/>
              </a:rPr>
              <a:t>MULTIPLYING BY 9,  99  USING 10, 100 AND ADJUSTING</a:t>
            </a:r>
            <a:endParaRPr lang="en-US" sz="2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743200"/>
            <a:ext cx="8373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MULTIPLY NUMBERS MENTALLY DRAWING UPON KNOWN FACTS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2200" y="5029200"/>
            <a:ext cx="40030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C00000"/>
                </a:solidFill>
              </a:rPr>
              <a:t>43</a:t>
            </a:r>
            <a:r>
              <a:rPr lang="en-US" sz="6000" dirty="0" smtClean="0"/>
              <a:t> </a:t>
            </a:r>
            <a:r>
              <a:rPr lang="en-US" sz="6000" dirty="0" smtClean="0">
                <a:solidFill>
                  <a:srgbClr val="7030A0"/>
                </a:solidFill>
              </a:rPr>
              <a:t>X</a:t>
            </a:r>
            <a:r>
              <a:rPr lang="en-US" sz="6000" dirty="0" smtClean="0"/>
              <a:t> </a:t>
            </a:r>
            <a:r>
              <a:rPr lang="en-US" sz="6000" dirty="0" smtClean="0">
                <a:solidFill>
                  <a:srgbClr val="C00000"/>
                </a:solidFill>
              </a:rPr>
              <a:t>10</a:t>
            </a:r>
            <a:r>
              <a:rPr lang="en-US" sz="6000" dirty="0" smtClean="0"/>
              <a:t> </a:t>
            </a:r>
            <a:r>
              <a:rPr lang="en-US" sz="6000" dirty="0" smtClean="0">
                <a:solidFill>
                  <a:srgbClr val="7030A0"/>
                </a:solidFill>
              </a:rPr>
              <a:t>=</a:t>
            </a:r>
            <a:r>
              <a:rPr lang="en-US" sz="6000" dirty="0" smtClean="0"/>
              <a:t> </a:t>
            </a:r>
            <a:r>
              <a:rPr lang="en-US" sz="6000" dirty="0" smtClean="0">
                <a:solidFill>
                  <a:srgbClr val="00B050"/>
                </a:solidFill>
              </a:rPr>
              <a:t>43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81200" y="3962400"/>
            <a:ext cx="1972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Bahnschrift" pitchFamily="34" charset="0"/>
              </a:rPr>
              <a:t>Example</a:t>
            </a:r>
            <a:endParaRPr lang="en-US" sz="3600" b="1" dirty="0">
              <a:solidFill>
                <a:schemeClr val="accent6">
                  <a:lumMod val="75000"/>
                </a:schemeClr>
              </a:solidFill>
              <a:latin typeface="Bahnschrift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7" grpId="0" build="p"/>
      <p:bldP spid="8" grpId="0" build="p"/>
      <p:bldP spid="9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457200"/>
            <a:ext cx="18744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Challenge 1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1295400"/>
            <a:ext cx="5722016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FF0000"/>
                </a:solidFill>
                <a:latin typeface="Bell MT" pitchFamily="18" charset="0"/>
              </a:rPr>
              <a:t>Multiply each number by </a:t>
            </a:r>
            <a:r>
              <a:rPr lang="en-US" sz="3200" b="1" dirty="0" smtClean="0">
                <a:solidFill>
                  <a:srgbClr val="FF0000"/>
                </a:solidFill>
                <a:latin typeface="Bell MT" pitchFamily="18" charset="0"/>
              </a:rPr>
              <a:t>10</a:t>
            </a:r>
          </a:p>
          <a:p>
            <a:pPr marL="514350" indent="-514350"/>
            <a:r>
              <a:rPr lang="en-US" sz="3200" dirty="0" smtClean="0"/>
              <a:t> </a:t>
            </a:r>
            <a:endParaRPr lang="en-US" sz="3200" dirty="0" smtClean="0"/>
          </a:p>
          <a:p>
            <a:pPr marL="514350" indent="-514350"/>
            <a:r>
              <a:rPr lang="en-US" sz="3200" dirty="0" smtClean="0"/>
              <a:t>	</a:t>
            </a:r>
            <a:r>
              <a:rPr lang="en-US" sz="3200" b="1" dirty="0" smtClean="0"/>
              <a:t>a)  </a:t>
            </a:r>
            <a:r>
              <a:rPr lang="en-US" sz="3200" b="1" dirty="0" smtClean="0">
                <a:solidFill>
                  <a:srgbClr val="FF0000"/>
                </a:solidFill>
              </a:rPr>
              <a:t> 23 </a:t>
            </a:r>
            <a:r>
              <a:rPr lang="en-US" sz="3200" b="1" dirty="0" smtClean="0">
                <a:solidFill>
                  <a:srgbClr val="7030A0"/>
                </a:solidFill>
              </a:rPr>
              <a:t>X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C00000"/>
                </a:solidFill>
              </a:rPr>
              <a:t>10</a:t>
            </a:r>
            <a:r>
              <a:rPr lang="en-US" sz="3200" b="1" dirty="0" smtClean="0">
                <a:solidFill>
                  <a:srgbClr val="7030A0"/>
                </a:solidFill>
              </a:rPr>
              <a:t> = </a:t>
            </a:r>
            <a:r>
              <a:rPr lang="en-US" sz="3200" b="1" dirty="0" smtClean="0">
                <a:solidFill>
                  <a:srgbClr val="00B050"/>
                </a:solidFill>
              </a:rPr>
              <a:t>230</a:t>
            </a:r>
          </a:p>
          <a:p>
            <a:pPr marL="514350" indent="-514350"/>
            <a:endParaRPr lang="en-US" sz="3200" b="1" dirty="0"/>
          </a:p>
          <a:p>
            <a:pPr marL="514350" indent="-514350"/>
            <a:r>
              <a:rPr lang="en-US" sz="3200" b="1" dirty="0" smtClean="0"/>
              <a:t>	b)   </a:t>
            </a:r>
            <a:r>
              <a:rPr lang="en-US" sz="3200" b="1" dirty="0" smtClean="0">
                <a:solidFill>
                  <a:srgbClr val="FF0000"/>
                </a:solidFill>
              </a:rPr>
              <a:t>47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X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C00000"/>
                </a:solidFill>
              </a:rPr>
              <a:t>10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=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00B050"/>
                </a:solidFill>
              </a:rPr>
              <a:t>470</a:t>
            </a:r>
          </a:p>
          <a:p>
            <a:pPr marL="514350" indent="-514350"/>
            <a:endParaRPr lang="en-US" sz="3200" b="1" dirty="0"/>
          </a:p>
          <a:p>
            <a:pPr marL="514350" indent="-514350"/>
            <a:r>
              <a:rPr lang="en-US" sz="3200" b="1" dirty="0" smtClean="0"/>
              <a:t>	c)   </a:t>
            </a:r>
            <a:r>
              <a:rPr lang="en-US" sz="3200" b="1" dirty="0" smtClean="0">
                <a:solidFill>
                  <a:srgbClr val="FF0000"/>
                </a:solidFill>
              </a:rPr>
              <a:t>72</a:t>
            </a:r>
            <a:r>
              <a:rPr lang="en-US" sz="3200" b="1" dirty="0" smtClean="0">
                <a:solidFill>
                  <a:srgbClr val="7030A0"/>
                </a:solidFill>
              </a:rPr>
              <a:t> X </a:t>
            </a:r>
            <a:r>
              <a:rPr lang="en-US" sz="3200" b="1" dirty="0" smtClean="0">
                <a:solidFill>
                  <a:srgbClr val="C00000"/>
                </a:solidFill>
              </a:rPr>
              <a:t>10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=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00B050"/>
                </a:solidFill>
              </a:rPr>
              <a:t>720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pPr marL="514350" indent="-514350"/>
            <a:endParaRPr lang="en-US" sz="3200" b="1" dirty="0"/>
          </a:p>
          <a:p>
            <a:pPr marL="514350" indent="-514350"/>
            <a:r>
              <a:rPr lang="en-US" sz="3200" b="1" dirty="0" smtClean="0"/>
              <a:t>      d)  </a:t>
            </a:r>
            <a:r>
              <a:rPr lang="en-US" sz="3200" b="1" dirty="0" smtClean="0">
                <a:solidFill>
                  <a:srgbClr val="FF0000"/>
                </a:solidFill>
              </a:rPr>
              <a:t>58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X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C00000"/>
                </a:solidFill>
              </a:rPr>
              <a:t>10</a:t>
            </a:r>
            <a:r>
              <a:rPr lang="en-US" sz="3200" b="1" dirty="0" smtClean="0"/>
              <a:t>  </a:t>
            </a:r>
            <a:r>
              <a:rPr lang="en-US" sz="3200" b="1" dirty="0" smtClean="0">
                <a:solidFill>
                  <a:srgbClr val="7030A0"/>
                </a:solidFill>
              </a:rPr>
              <a:t>=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00B050"/>
                </a:solidFill>
              </a:rPr>
              <a:t>580</a:t>
            </a:r>
          </a:p>
          <a:p>
            <a:pPr marL="514350" indent="-514350"/>
            <a:endParaRPr lang="en-US" sz="3200" b="1" dirty="0"/>
          </a:p>
          <a:p>
            <a:pPr marL="514350" indent="-514350"/>
            <a:r>
              <a:rPr lang="en-US" sz="3200" b="1" dirty="0" smtClean="0"/>
              <a:t>	e)  </a:t>
            </a:r>
            <a:r>
              <a:rPr lang="en-US" sz="3200" b="1" dirty="0" smtClean="0">
                <a:solidFill>
                  <a:srgbClr val="FF0000"/>
                </a:solidFill>
              </a:rPr>
              <a:t>84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X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C00000"/>
                </a:solidFill>
              </a:rPr>
              <a:t>10</a:t>
            </a:r>
            <a:r>
              <a:rPr lang="en-US" sz="3200" b="1" dirty="0" smtClean="0"/>
              <a:t>  </a:t>
            </a:r>
            <a:r>
              <a:rPr lang="en-US" sz="3200" b="1" dirty="0" smtClean="0">
                <a:solidFill>
                  <a:srgbClr val="7030A0"/>
                </a:solidFill>
              </a:rPr>
              <a:t>=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00B050"/>
                </a:solidFill>
              </a:rPr>
              <a:t>840</a:t>
            </a:r>
            <a:endParaRPr lang="en-US" sz="32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381000"/>
            <a:ext cx="55862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2. Multiply each number by 100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990600"/>
            <a:ext cx="15319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Example 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0400" y="1524000"/>
            <a:ext cx="25218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43 </a:t>
            </a:r>
            <a:r>
              <a:rPr lang="en-US" sz="2800" b="1" dirty="0" smtClean="0">
                <a:solidFill>
                  <a:srgbClr val="7030A0"/>
                </a:solidFill>
              </a:rPr>
              <a:t>X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100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7030A0"/>
                </a:solidFill>
              </a:rPr>
              <a:t>=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00B050"/>
                </a:solidFill>
              </a:rPr>
              <a:t>4300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6600" y="2333685"/>
            <a:ext cx="319670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3200" b="1" dirty="0" smtClean="0">
                <a:solidFill>
                  <a:srgbClr val="FF0000"/>
                </a:solidFill>
              </a:rPr>
              <a:t>39</a:t>
            </a:r>
            <a:r>
              <a:rPr lang="en-US" sz="3200" b="1" dirty="0" smtClean="0">
                <a:solidFill>
                  <a:srgbClr val="7030A0"/>
                </a:solidFill>
              </a:rPr>
              <a:t> X </a:t>
            </a:r>
            <a:r>
              <a:rPr lang="en-US" sz="3200" b="1" dirty="0" smtClean="0">
                <a:solidFill>
                  <a:srgbClr val="C00000"/>
                </a:solidFill>
              </a:rPr>
              <a:t>100</a:t>
            </a:r>
            <a:r>
              <a:rPr lang="en-US" sz="3200" b="1" dirty="0" smtClean="0">
                <a:solidFill>
                  <a:srgbClr val="7030A0"/>
                </a:solidFill>
              </a:rPr>
              <a:t> =</a:t>
            </a:r>
            <a:r>
              <a:rPr lang="en-US" sz="3200" b="1" dirty="0" smtClean="0">
                <a:solidFill>
                  <a:srgbClr val="00B050"/>
                </a:solidFill>
              </a:rPr>
              <a:t> 3900</a:t>
            </a:r>
          </a:p>
          <a:p>
            <a:pPr marL="342900" indent="-342900">
              <a:buAutoNum type="alphaLcParenR"/>
            </a:pPr>
            <a:endParaRPr lang="en-US" sz="3200" b="1" dirty="0"/>
          </a:p>
          <a:p>
            <a:pPr marL="342900" indent="-342900">
              <a:buAutoNum type="alphaLcParenR"/>
            </a:pPr>
            <a:r>
              <a:rPr lang="en-US" sz="3200" b="1" dirty="0" smtClean="0">
                <a:solidFill>
                  <a:srgbClr val="FF0000"/>
                </a:solidFill>
              </a:rPr>
              <a:t>77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X</a:t>
            </a:r>
            <a:r>
              <a:rPr lang="en-US" sz="3200" b="1" dirty="0" smtClean="0">
                <a:solidFill>
                  <a:srgbClr val="C00000"/>
                </a:solidFill>
              </a:rPr>
              <a:t>100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=</a:t>
            </a:r>
            <a:r>
              <a:rPr lang="en-US" sz="3200" b="1" dirty="0" smtClean="0">
                <a:solidFill>
                  <a:srgbClr val="00B050"/>
                </a:solidFill>
              </a:rPr>
              <a:t>7700</a:t>
            </a:r>
          </a:p>
          <a:p>
            <a:pPr marL="342900" indent="-342900">
              <a:buAutoNum type="alphaLcParenR"/>
            </a:pPr>
            <a:endParaRPr lang="en-US" sz="3200" b="1" dirty="0"/>
          </a:p>
          <a:p>
            <a:pPr marL="342900" indent="-342900">
              <a:buAutoNum type="alphaLcParenR"/>
            </a:pPr>
            <a:r>
              <a:rPr lang="en-US" sz="3200" b="1" dirty="0" smtClean="0">
                <a:solidFill>
                  <a:srgbClr val="FF0000"/>
                </a:solidFill>
              </a:rPr>
              <a:t>28</a:t>
            </a:r>
            <a:r>
              <a:rPr lang="en-US" sz="3200" b="1" dirty="0" smtClean="0">
                <a:solidFill>
                  <a:srgbClr val="7030A0"/>
                </a:solidFill>
              </a:rPr>
              <a:t> X </a:t>
            </a:r>
            <a:r>
              <a:rPr lang="en-US" sz="3200" b="1" dirty="0" smtClean="0">
                <a:solidFill>
                  <a:srgbClr val="C00000"/>
                </a:solidFill>
              </a:rPr>
              <a:t>100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=</a:t>
            </a:r>
            <a:r>
              <a:rPr lang="en-US" sz="3200" b="1" dirty="0" smtClean="0">
                <a:solidFill>
                  <a:srgbClr val="00B050"/>
                </a:solidFill>
              </a:rPr>
              <a:t>2800</a:t>
            </a:r>
          </a:p>
          <a:p>
            <a:pPr marL="342900" indent="-342900">
              <a:buAutoNum type="alphaLcParenR"/>
            </a:pPr>
            <a:endParaRPr lang="en-US" sz="3200" b="1" dirty="0"/>
          </a:p>
          <a:p>
            <a:pPr marL="342900" indent="-342900">
              <a:buAutoNum type="alphaLcParenR"/>
            </a:pPr>
            <a:r>
              <a:rPr lang="en-US" sz="3200" b="1" dirty="0" smtClean="0">
                <a:solidFill>
                  <a:srgbClr val="FF0000"/>
                </a:solidFill>
              </a:rPr>
              <a:t>85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X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C00000"/>
                </a:solidFill>
              </a:rPr>
              <a:t>100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=</a:t>
            </a:r>
            <a:r>
              <a:rPr lang="en-US" sz="3200" b="1" dirty="0" smtClean="0">
                <a:solidFill>
                  <a:srgbClr val="00B050"/>
                </a:solidFill>
              </a:rPr>
              <a:t>8500</a:t>
            </a:r>
          </a:p>
          <a:p>
            <a:pPr marL="342900" indent="-342900">
              <a:buAutoNum type="alphaLcParenR"/>
            </a:pPr>
            <a:endParaRPr lang="en-US" sz="3200" b="1" dirty="0"/>
          </a:p>
          <a:p>
            <a:pPr marL="342900" indent="-342900">
              <a:buAutoNum type="alphaLcParenR"/>
            </a:pPr>
            <a:r>
              <a:rPr lang="en-US" sz="3200" b="1" dirty="0" smtClean="0">
                <a:solidFill>
                  <a:srgbClr val="FF0000"/>
                </a:solidFill>
              </a:rPr>
              <a:t>46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X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C00000"/>
                </a:solidFill>
              </a:rPr>
              <a:t>100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=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00B050"/>
                </a:solidFill>
              </a:rPr>
              <a:t>4600</a:t>
            </a:r>
            <a:endParaRPr lang="en-US" sz="32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304800"/>
            <a:ext cx="24961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Arial Black" pitchFamily="34" charset="0"/>
              </a:rPr>
              <a:t>Challenge 2</a:t>
            </a:r>
            <a:endParaRPr lang="en-US" sz="2800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447800"/>
            <a:ext cx="92508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b="1" dirty="0" smtClean="0">
                <a:solidFill>
                  <a:srgbClr val="FF0000"/>
                </a:solidFill>
                <a:latin typeface="Arial Black" pitchFamily="34" charset="0"/>
              </a:rPr>
              <a:t>Multiply </a:t>
            </a:r>
            <a:r>
              <a:rPr lang="en-US" sz="2000" b="1" dirty="0" smtClean="0">
                <a:solidFill>
                  <a:srgbClr val="FF0000"/>
                </a:solidFill>
                <a:latin typeface="Arial Black" pitchFamily="34" charset="0"/>
              </a:rPr>
              <a:t>each number by 9. Multiply by 10 first, then adjust </a:t>
            </a:r>
            <a:r>
              <a:rPr lang="en-US" sz="2000" b="1" dirty="0" smtClean="0">
                <a:solidFill>
                  <a:srgbClr val="FF0000"/>
                </a:solidFill>
                <a:latin typeface="Arial Black" pitchFamily="34" charset="0"/>
              </a:rPr>
              <a:t>to</a:t>
            </a:r>
          </a:p>
          <a:p>
            <a:pPr marL="457200" indent="-457200"/>
            <a:r>
              <a:rPr lang="en-US" sz="2000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Arial Black" pitchFamily="34" charset="0"/>
              </a:rPr>
              <a:t>    </a:t>
            </a:r>
            <a:r>
              <a:rPr lang="en-US" sz="2000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Arial Black" pitchFamily="34" charset="0"/>
              </a:rPr>
              <a:t>find the answer.</a:t>
            </a:r>
            <a:endParaRPr lang="en-US" sz="20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2438400"/>
            <a:ext cx="4766048" cy="335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Example </a:t>
            </a:r>
          </a:p>
          <a:p>
            <a:endParaRPr lang="en-US" sz="3200" b="1" dirty="0"/>
          </a:p>
          <a:p>
            <a:r>
              <a:rPr lang="en-US" sz="3200" b="1" dirty="0" smtClean="0"/>
              <a:t>	</a:t>
            </a:r>
            <a:r>
              <a:rPr lang="en-US" sz="3200" b="1" dirty="0" smtClean="0">
                <a:solidFill>
                  <a:srgbClr val="C00000"/>
                </a:solidFill>
              </a:rPr>
              <a:t>43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X </a:t>
            </a:r>
            <a:r>
              <a:rPr lang="en-US" sz="3200" b="1" dirty="0" smtClean="0"/>
              <a:t>9 </a:t>
            </a:r>
            <a:r>
              <a:rPr lang="en-US" sz="3200" b="1" dirty="0" smtClean="0">
                <a:solidFill>
                  <a:srgbClr val="7030A0"/>
                </a:solidFill>
              </a:rPr>
              <a:t>=</a:t>
            </a:r>
            <a:r>
              <a:rPr lang="en-US" sz="3200" b="1" dirty="0" smtClean="0"/>
              <a:t> (</a:t>
            </a:r>
            <a:r>
              <a:rPr lang="en-US" sz="3200" b="1" dirty="0" smtClean="0">
                <a:solidFill>
                  <a:srgbClr val="C00000"/>
                </a:solidFill>
              </a:rPr>
              <a:t>43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X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C00000"/>
                </a:solidFill>
              </a:rPr>
              <a:t>10</a:t>
            </a:r>
            <a:r>
              <a:rPr lang="en-US" sz="3200" b="1" dirty="0" smtClean="0"/>
              <a:t>) </a:t>
            </a:r>
            <a:r>
              <a:rPr lang="en-US" sz="3200" b="1" dirty="0" smtClean="0">
                <a:solidFill>
                  <a:srgbClr val="7030A0"/>
                </a:solidFill>
              </a:rPr>
              <a:t>- </a:t>
            </a:r>
            <a:r>
              <a:rPr lang="en-US" sz="3200" b="1" dirty="0" smtClean="0">
                <a:solidFill>
                  <a:srgbClr val="00B050"/>
                </a:solidFill>
              </a:rPr>
              <a:t>43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                          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                            </a:t>
            </a:r>
            <a:r>
              <a:rPr lang="en-US" sz="3200" b="1" dirty="0" smtClean="0">
                <a:solidFill>
                  <a:srgbClr val="7030A0"/>
                </a:solidFill>
              </a:rPr>
              <a:t>=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C00000"/>
                </a:solidFill>
              </a:rPr>
              <a:t>430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–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00B050"/>
                </a:solidFill>
              </a:rPr>
              <a:t>43</a:t>
            </a:r>
          </a:p>
          <a:p>
            <a:endParaRPr lang="en-US" sz="3200" b="1" dirty="0" smtClean="0"/>
          </a:p>
          <a:p>
            <a:r>
              <a:rPr lang="en-US" sz="3200" b="1" dirty="0"/>
              <a:t> </a:t>
            </a:r>
            <a:r>
              <a:rPr lang="en-US" sz="3200" b="1" dirty="0" smtClean="0"/>
              <a:t>	</a:t>
            </a:r>
            <a:r>
              <a:rPr lang="en-US" sz="3200" b="1" dirty="0" smtClean="0">
                <a:solidFill>
                  <a:srgbClr val="7030A0"/>
                </a:solidFill>
              </a:rPr>
              <a:t>          </a:t>
            </a:r>
            <a:r>
              <a:rPr lang="en-US" sz="3200" b="1" dirty="0" smtClean="0">
                <a:solidFill>
                  <a:srgbClr val="7030A0"/>
                </a:solidFill>
              </a:rPr>
              <a:t>           </a:t>
            </a:r>
            <a:r>
              <a:rPr lang="en-US" sz="3200" b="1" dirty="0" smtClean="0">
                <a:solidFill>
                  <a:srgbClr val="7030A0"/>
                </a:solidFill>
              </a:rPr>
              <a:t>= </a:t>
            </a:r>
            <a:r>
              <a:rPr lang="en-US" sz="3200" b="1" dirty="0" smtClean="0">
                <a:solidFill>
                  <a:srgbClr val="FF0000"/>
                </a:solidFill>
              </a:rPr>
              <a:t>387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85800"/>
            <a:ext cx="33217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2400" b="1" dirty="0" smtClean="0">
                <a:solidFill>
                  <a:srgbClr val="C00000"/>
                </a:solidFill>
              </a:rPr>
              <a:t>67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X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9</a:t>
            </a:r>
            <a:r>
              <a:rPr lang="en-US" sz="2400" b="1" dirty="0" smtClean="0">
                <a:solidFill>
                  <a:srgbClr val="7030A0"/>
                </a:solidFill>
              </a:rPr>
              <a:t> = </a:t>
            </a:r>
            <a:r>
              <a:rPr lang="en-US" sz="2400" b="1" dirty="0" smtClean="0"/>
              <a:t>(</a:t>
            </a:r>
            <a:r>
              <a:rPr lang="en-US" sz="2400" b="1" dirty="0" smtClean="0">
                <a:solidFill>
                  <a:srgbClr val="C00000"/>
                </a:solidFill>
              </a:rPr>
              <a:t>67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X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10</a:t>
            </a:r>
            <a:r>
              <a:rPr lang="en-US" sz="2400" b="1" dirty="0" smtClean="0"/>
              <a:t>) </a:t>
            </a:r>
            <a:r>
              <a:rPr lang="en-US" sz="2400" b="1" dirty="0" smtClean="0">
                <a:solidFill>
                  <a:srgbClr val="7030A0"/>
                </a:solidFill>
              </a:rPr>
              <a:t>–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67</a:t>
            </a:r>
          </a:p>
          <a:p>
            <a:pPr marL="800100" lvl="1" indent="-342900"/>
            <a:r>
              <a:rPr lang="en-US" sz="2400" b="1" dirty="0" smtClean="0"/>
              <a:t>       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= </a:t>
            </a:r>
            <a:r>
              <a:rPr lang="en-US" sz="2400" b="1" dirty="0" smtClean="0">
                <a:solidFill>
                  <a:srgbClr val="C00000"/>
                </a:solidFill>
              </a:rPr>
              <a:t>670</a:t>
            </a:r>
            <a:r>
              <a:rPr lang="en-US" sz="2400" b="1" dirty="0" smtClean="0">
                <a:solidFill>
                  <a:srgbClr val="7030A0"/>
                </a:solidFill>
              </a:rPr>
              <a:t> – </a:t>
            </a:r>
            <a:r>
              <a:rPr lang="en-US" sz="2400" b="1" dirty="0" smtClean="0">
                <a:solidFill>
                  <a:srgbClr val="C00000"/>
                </a:solidFill>
              </a:rPr>
              <a:t>67</a:t>
            </a:r>
          </a:p>
          <a:p>
            <a:pPr marL="800100" lvl="1" indent="-342900"/>
            <a:r>
              <a:rPr lang="en-US" sz="2400" b="1" dirty="0" smtClean="0"/>
              <a:t>     </a:t>
            </a:r>
            <a:r>
              <a:rPr lang="en-US" sz="2400" b="1" dirty="0"/>
              <a:t>	</a:t>
            </a:r>
            <a:r>
              <a:rPr lang="en-US" sz="2400" b="1" dirty="0" smtClean="0"/>
              <a:t>	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= </a:t>
            </a:r>
            <a:r>
              <a:rPr lang="en-US" sz="2400" b="1" dirty="0" smtClean="0">
                <a:solidFill>
                  <a:srgbClr val="00B050"/>
                </a:solidFill>
              </a:rPr>
              <a:t>603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5000" y="609600"/>
            <a:ext cx="312457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 startAt="2"/>
            </a:pPr>
            <a:r>
              <a:rPr lang="en-US" sz="2400" b="1" dirty="0" smtClean="0">
                <a:solidFill>
                  <a:srgbClr val="7030A0"/>
                </a:solidFill>
              </a:rPr>
              <a:t>89 X </a:t>
            </a:r>
            <a:r>
              <a:rPr lang="en-US" sz="2400" b="1" dirty="0" smtClean="0">
                <a:solidFill>
                  <a:srgbClr val="C00000"/>
                </a:solidFill>
              </a:rPr>
              <a:t>9</a:t>
            </a:r>
            <a:r>
              <a:rPr lang="en-US" sz="2400" b="1" dirty="0" smtClean="0">
                <a:solidFill>
                  <a:srgbClr val="7030A0"/>
                </a:solidFill>
              </a:rPr>
              <a:t> = </a:t>
            </a:r>
            <a:r>
              <a:rPr lang="en-US" sz="2400" b="1" dirty="0" smtClean="0"/>
              <a:t>(</a:t>
            </a:r>
            <a:r>
              <a:rPr lang="en-US" sz="2400" b="1" dirty="0" smtClean="0">
                <a:solidFill>
                  <a:srgbClr val="C00000"/>
                </a:solidFill>
              </a:rPr>
              <a:t>89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X</a:t>
            </a:r>
            <a:r>
              <a:rPr lang="en-US" sz="2400" b="1" dirty="0" smtClean="0">
                <a:solidFill>
                  <a:srgbClr val="C00000"/>
                </a:solidFill>
              </a:rPr>
              <a:t>10</a:t>
            </a:r>
            <a:r>
              <a:rPr lang="en-US" sz="2400" b="1" dirty="0" smtClean="0"/>
              <a:t>) </a:t>
            </a:r>
            <a:r>
              <a:rPr lang="en-US" sz="2400" b="1" dirty="0" smtClean="0">
                <a:solidFill>
                  <a:srgbClr val="7030A0"/>
                </a:solidFill>
              </a:rPr>
              <a:t>-</a:t>
            </a:r>
            <a:r>
              <a:rPr lang="en-US" sz="2400" b="1" dirty="0" smtClean="0">
                <a:solidFill>
                  <a:srgbClr val="C00000"/>
                </a:solidFill>
              </a:rPr>
              <a:t>89</a:t>
            </a:r>
          </a:p>
          <a:p>
            <a:pPr marL="800100" lvl="1" indent="-342900"/>
            <a:r>
              <a:rPr lang="en-US" sz="2400" b="1" dirty="0" smtClean="0"/>
              <a:t>        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= </a:t>
            </a:r>
            <a:r>
              <a:rPr lang="en-US" sz="2400" b="1" dirty="0" smtClean="0">
                <a:solidFill>
                  <a:srgbClr val="C00000"/>
                </a:solidFill>
              </a:rPr>
              <a:t>890</a:t>
            </a:r>
            <a:r>
              <a:rPr lang="en-US" sz="2400" b="1" dirty="0" smtClean="0"/>
              <a:t> – </a:t>
            </a:r>
            <a:r>
              <a:rPr lang="en-US" sz="2400" b="1" dirty="0" smtClean="0">
                <a:solidFill>
                  <a:srgbClr val="C00000"/>
                </a:solidFill>
              </a:rPr>
              <a:t>89</a:t>
            </a:r>
          </a:p>
          <a:p>
            <a:pPr marL="800100" lvl="1" indent="-342900"/>
            <a:r>
              <a:rPr lang="en-US" sz="2400" b="1" dirty="0" smtClean="0">
                <a:solidFill>
                  <a:srgbClr val="7030A0"/>
                </a:solidFill>
              </a:rPr>
              <a:t>         </a:t>
            </a:r>
            <a:r>
              <a:rPr lang="en-US" sz="2400" b="1" dirty="0" smtClean="0">
                <a:solidFill>
                  <a:srgbClr val="7030A0"/>
                </a:solidFill>
              </a:rPr>
              <a:t>=</a:t>
            </a:r>
            <a:r>
              <a:rPr lang="en-US" sz="2400" b="1" dirty="0" smtClean="0">
                <a:solidFill>
                  <a:srgbClr val="00B050"/>
                </a:solidFill>
              </a:rPr>
              <a:t> 801</a:t>
            </a:r>
          </a:p>
          <a:p>
            <a:pPr marL="800100" lvl="1" indent="-342900">
              <a:buAutoNum type="alphaLcParenR" startAt="2"/>
            </a:pP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2667000"/>
            <a:ext cx="33473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c)    </a:t>
            </a:r>
            <a:r>
              <a:rPr lang="en-US" sz="2400" b="1" dirty="0" smtClean="0">
                <a:solidFill>
                  <a:srgbClr val="C00000"/>
                </a:solidFill>
              </a:rPr>
              <a:t>69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X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9</a:t>
            </a:r>
            <a:r>
              <a:rPr lang="en-US" sz="2400" b="1" dirty="0" smtClean="0">
                <a:solidFill>
                  <a:srgbClr val="7030A0"/>
                </a:solidFill>
              </a:rPr>
              <a:t> = </a:t>
            </a:r>
            <a:r>
              <a:rPr lang="en-US" sz="2400" b="1" dirty="0" smtClean="0"/>
              <a:t>(</a:t>
            </a:r>
            <a:r>
              <a:rPr lang="en-US" sz="2400" b="1" dirty="0" smtClean="0">
                <a:solidFill>
                  <a:srgbClr val="C00000"/>
                </a:solidFill>
              </a:rPr>
              <a:t>69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X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10</a:t>
            </a:r>
            <a:r>
              <a:rPr lang="en-US" sz="2400" b="1" dirty="0" smtClean="0"/>
              <a:t>)</a:t>
            </a:r>
            <a:r>
              <a:rPr lang="en-US" sz="2400" b="1" dirty="0" smtClean="0">
                <a:solidFill>
                  <a:srgbClr val="7030A0"/>
                </a:solidFill>
              </a:rPr>
              <a:t> -</a:t>
            </a:r>
            <a:r>
              <a:rPr lang="en-US" sz="2400" b="1" dirty="0" smtClean="0">
                <a:solidFill>
                  <a:srgbClr val="C00000"/>
                </a:solidFill>
              </a:rPr>
              <a:t>69</a:t>
            </a:r>
            <a:endParaRPr lang="en-US" sz="2400" b="1" dirty="0">
              <a:solidFill>
                <a:srgbClr val="C00000"/>
              </a:solidFill>
            </a:endParaRPr>
          </a:p>
          <a:p>
            <a:r>
              <a:rPr lang="en-US" sz="2400" b="1" dirty="0" smtClean="0">
                <a:solidFill>
                  <a:srgbClr val="7030A0"/>
                </a:solidFill>
              </a:rPr>
              <a:t>                   = </a:t>
            </a:r>
            <a:r>
              <a:rPr lang="en-US" sz="2400" b="1" dirty="0" smtClean="0"/>
              <a:t>690</a:t>
            </a:r>
            <a:r>
              <a:rPr lang="en-US" sz="2400" b="1" dirty="0" smtClean="0">
                <a:solidFill>
                  <a:srgbClr val="7030A0"/>
                </a:solidFill>
              </a:rPr>
              <a:t> -</a:t>
            </a:r>
            <a:r>
              <a:rPr lang="en-US" sz="2400" b="1" dirty="0" smtClean="0"/>
              <a:t>69</a:t>
            </a:r>
            <a:endParaRPr lang="en-US" sz="2400" b="1" dirty="0"/>
          </a:p>
          <a:p>
            <a:r>
              <a:rPr lang="en-US" sz="2400" b="1" dirty="0"/>
              <a:t> </a:t>
            </a:r>
            <a:r>
              <a:rPr lang="en-US" sz="2400" b="1" dirty="0" smtClean="0"/>
              <a:t>                  </a:t>
            </a:r>
            <a:r>
              <a:rPr lang="en-US" sz="2400" b="1" dirty="0" smtClean="0">
                <a:solidFill>
                  <a:srgbClr val="7030A0"/>
                </a:solidFill>
              </a:rPr>
              <a:t>= </a:t>
            </a:r>
            <a:r>
              <a:rPr lang="en-US" sz="2400" b="1" dirty="0" smtClean="0">
                <a:solidFill>
                  <a:srgbClr val="00B050"/>
                </a:solidFill>
              </a:rPr>
              <a:t>621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2514600"/>
            <a:ext cx="33153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 d) </a:t>
            </a:r>
            <a:r>
              <a:rPr lang="en-US" sz="2400" b="1" dirty="0" smtClean="0">
                <a:solidFill>
                  <a:srgbClr val="C00000"/>
                </a:solidFill>
              </a:rPr>
              <a:t> 37 </a:t>
            </a:r>
            <a:r>
              <a:rPr lang="en-US" sz="2400" b="1" dirty="0" smtClean="0"/>
              <a:t>X </a:t>
            </a:r>
            <a:r>
              <a:rPr lang="en-US" sz="2400" b="1" dirty="0" smtClean="0">
                <a:solidFill>
                  <a:srgbClr val="C00000"/>
                </a:solidFill>
              </a:rPr>
              <a:t>9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=</a:t>
            </a:r>
            <a:r>
              <a:rPr lang="en-US" sz="2400" b="1" dirty="0" smtClean="0"/>
              <a:t> (</a:t>
            </a:r>
            <a:r>
              <a:rPr lang="en-US" sz="2400" b="1" dirty="0" smtClean="0">
                <a:solidFill>
                  <a:srgbClr val="C00000"/>
                </a:solidFill>
              </a:rPr>
              <a:t>37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X </a:t>
            </a:r>
            <a:r>
              <a:rPr lang="en-US" sz="2400" b="1" dirty="0" smtClean="0">
                <a:solidFill>
                  <a:srgbClr val="C00000"/>
                </a:solidFill>
              </a:rPr>
              <a:t>10</a:t>
            </a:r>
            <a:r>
              <a:rPr lang="en-US" sz="2400" b="1" dirty="0" smtClean="0"/>
              <a:t>)</a:t>
            </a:r>
            <a:r>
              <a:rPr lang="en-US" sz="2400" b="1" dirty="0" smtClean="0">
                <a:solidFill>
                  <a:srgbClr val="7030A0"/>
                </a:solidFill>
              </a:rPr>
              <a:t> -</a:t>
            </a:r>
            <a:r>
              <a:rPr lang="en-US" sz="2400" b="1" dirty="0" smtClean="0">
                <a:solidFill>
                  <a:srgbClr val="C00000"/>
                </a:solidFill>
              </a:rPr>
              <a:t>37</a:t>
            </a:r>
          </a:p>
          <a:p>
            <a:r>
              <a:rPr lang="en-US" sz="2400" b="1" dirty="0" smtClean="0"/>
              <a:t>                   </a:t>
            </a:r>
            <a:r>
              <a:rPr lang="en-US" sz="2400" b="1" dirty="0" smtClean="0">
                <a:solidFill>
                  <a:srgbClr val="7030A0"/>
                </a:solidFill>
              </a:rPr>
              <a:t>= </a:t>
            </a:r>
            <a:r>
              <a:rPr lang="en-US" sz="2400" b="1" dirty="0" smtClean="0">
                <a:solidFill>
                  <a:srgbClr val="C00000"/>
                </a:solidFill>
              </a:rPr>
              <a:t>370</a:t>
            </a:r>
            <a:r>
              <a:rPr lang="en-US" sz="2400" b="1" dirty="0" smtClean="0"/>
              <a:t> -</a:t>
            </a:r>
            <a:r>
              <a:rPr lang="en-US" sz="2400" b="1" dirty="0" smtClean="0">
                <a:solidFill>
                  <a:srgbClr val="C00000"/>
                </a:solidFill>
              </a:rPr>
              <a:t>37</a:t>
            </a:r>
          </a:p>
          <a:p>
            <a:r>
              <a:rPr lang="en-US" sz="2400" b="1" dirty="0" smtClean="0"/>
              <a:t>                   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= </a:t>
            </a:r>
            <a:r>
              <a:rPr lang="en-US" sz="2400" b="1" dirty="0" smtClean="0">
                <a:solidFill>
                  <a:srgbClr val="00B050"/>
                </a:solidFill>
              </a:rPr>
              <a:t>333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6600" y="4549676"/>
            <a:ext cx="30299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e) </a:t>
            </a:r>
            <a:r>
              <a:rPr lang="en-US" sz="2400" b="1" dirty="0" smtClean="0">
                <a:solidFill>
                  <a:srgbClr val="C00000"/>
                </a:solidFill>
              </a:rPr>
              <a:t>63</a:t>
            </a:r>
            <a:r>
              <a:rPr lang="en-US" sz="2400" b="1" dirty="0" smtClean="0"/>
              <a:t> X </a:t>
            </a:r>
            <a:r>
              <a:rPr lang="en-US" sz="2400" b="1" dirty="0" smtClean="0">
                <a:solidFill>
                  <a:srgbClr val="C00000"/>
                </a:solidFill>
              </a:rPr>
              <a:t>9</a:t>
            </a:r>
            <a:r>
              <a:rPr lang="en-US" sz="2400" b="1" dirty="0" smtClean="0"/>
              <a:t> = (</a:t>
            </a:r>
            <a:r>
              <a:rPr lang="en-US" sz="2400" b="1" dirty="0" smtClean="0">
                <a:solidFill>
                  <a:srgbClr val="C00000"/>
                </a:solidFill>
              </a:rPr>
              <a:t>63</a:t>
            </a:r>
            <a:r>
              <a:rPr lang="en-US" sz="2400" b="1" dirty="0" smtClean="0"/>
              <a:t>X</a:t>
            </a:r>
            <a:r>
              <a:rPr lang="en-US" sz="2400" b="1" dirty="0" smtClean="0">
                <a:solidFill>
                  <a:srgbClr val="C00000"/>
                </a:solidFill>
              </a:rPr>
              <a:t>10</a:t>
            </a:r>
            <a:r>
              <a:rPr lang="en-US" sz="2400" b="1" dirty="0" smtClean="0"/>
              <a:t>) -</a:t>
            </a:r>
            <a:r>
              <a:rPr lang="en-US" sz="2400" b="1" dirty="0" smtClean="0">
                <a:solidFill>
                  <a:srgbClr val="C00000"/>
                </a:solidFill>
              </a:rPr>
              <a:t>63</a:t>
            </a:r>
          </a:p>
          <a:p>
            <a:r>
              <a:rPr lang="en-US" sz="2400" b="1" dirty="0" smtClean="0"/>
              <a:t>                </a:t>
            </a:r>
            <a:r>
              <a:rPr lang="en-US" sz="2400" b="1" dirty="0" smtClean="0"/>
              <a:t>= </a:t>
            </a:r>
            <a:r>
              <a:rPr lang="en-US" sz="2400" b="1" dirty="0" smtClean="0">
                <a:solidFill>
                  <a:srgbClr val="C00000"/>
                </a:solidFill>
              </a:rPr>
              <a:t>630</a:t>
            </a:r>
            <a:r>
              <a:rPr lang="en-US" sz="2400" b="1" dirty="0" smtClean="0"/>
              <a:t> -</a:t>
            </a:r>
            <a:r>
              <a:rPr lang="en-US" sz="2400" b="1" dirty="0" smtClean="0">
                <a:solidFill>
                  <a:srgbClr val="C00000"/>
                </a:solidFill>
              </a:rPr>
              <a:t>63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r>
              <a:rPr lang="en-US" sz="2400" b="1" dirty="0"/>
              <a:t> </a:t>
            </a:r>
            <a:r>
              <a:rPr lang="en-US" sz="2400" b="1" dirty="0" smtClean="0"/>
              <a:t>               =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567</a:t>
            </a:r>
          </a:p>
          <a:p>
            <a:endParaRPr lang="en-US" sz="2400" b="1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304800"/>
            <a:ext cx="34371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lphaLcParenR" startAt="6"/>
            </a:pPr>
            <a:r>
              <a:rPr lang="en-US" sz="2400" b="1" dirty="0" smtClean="0">
                <a:solidFill>
                  <a:srgbClr val="C00000"/>
                </a:solidFill>
              </a:rPr>
              <a:t>34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X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9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=</a:t>
            </a:r>
            <a:r>
              <a:rPr lang="en-US" sz="2400" b="1" dirty="0" smtClean="0"/>
              <a:t> (</a:t>
            </a:r>
            <a:r>
              <a:rPr lang="en-US" sz="2400" b="1" dirty="0" smtClean="0">
                <a:solidFill>
                  <a:srgbClr val="C00000"/>
                </a:solidFill>
              </a:rPr>
              <a:t>34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X</a:t>
            </a:r>
            <a:r>
              <a:rPr lang="en-US" sz="2400" b="1" dirty="0" smtClean="0"/>
              <a:t> 10) – </a:t>
            </a:r>
            <a:r>
              <a:rPr lang="en-US" sz="2400" b="1" dirty="0" smtClean="0">
                <a:solidFill>
                  <a:srgbClr val="C00000"/>
                </a:solidFill>
              </a:rPr>
              <a:t>34</a:t>
            </a:r>
          </a:p>
          <a:p>
            <a:pPr marL="914400" lvl="1" indent="-457200"/>
            <a:r>
              <a:rPr lang="en-US" sz="2400" b="1" dirty="0" smtClean="0"/>
              <a:t>            </a:t>
            </a:r>
            <a:r>
              <a:rPr lang="en-US" sz="2400" b="1" dirty="0" smtClean="0">
                <a:solidFill>
                  <a:srgbClr val="7030A0"/>
                </a:solidFill>
              </a:rPr>
              <a:t>= </a:t>
            </a:r>
            <a:r>
              <a:rPr lang="en-US" sz="2400" b="1" dirty="0" smtClean="0">
                <a:solidFill>
                  <a:srgbClr val="C00000"/>
                </a:solidFill>
              </a:rPr>
              <a:t>340</a:t>
            </a:r>
            <a:r>
              <a:rPr lang="en-US" sz="2400" b="1" dirty="0" smtClean="0"/>
              <a:t> – </a:t>
            </a:r>
            <a:r>
              <a:rPr lang="en-US" sz="2400" b="1" dirty="0" smtClean="0">
                <a:solidFill>
                  <a:srgbClr val="C00000"/>
                </a:solidFill>
              </a:rPr>
              <a:t>34</a:t>
            </a:r>
          </a:p>
          <a:p>
            <a:pPr marL="800100" lvl="1" indent="-342900"/>
            <a:r>
              <a:rPr lang="en-US" sz="2400" b="1" dirty="0" smtClean="0"/>
              <a:t>     </a:t>
            </a:r>
            <a:r>
              <a:rPr lang="en-US" sz="2400" b="1" dirty="0"/>
              <a:t>	</a:t>
            </a:r>
            <a:r>
              <a:rPr lang="en-US" sz="2400" b="1" dirty="0" smtClean="0"/>
              <a:t>	 </a:t>
            </a:r>
            <a:r>
              <a:rPr lang="en-US" sz="2400" b="1" dirty="0" smtClean="0"/>
              <a:t>    </a:t>
            </a:r>
            <a:r>
              <a:rPr lang="en-US" sz="2400" b="1" dirty="0" smtClean="0">
                <a:solidFill>
                  <a:srgbClr val="7030A0"/>
                </a:solidFill>
              </a:rPr>
              <a:t>=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306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38800" y="304800"/>
            <a:ext cx="33089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lphaLcParenR" startAt="7"/>
            </a:pPr>
            <a:r>
              <a:rPr lang="en-US" sz="2400" b="1" dirty="0" smtClean="0">
                <a:solidFill>
                  <a:srgbClr val="C00000"/>
                </a:solidFill>
              </a:rPr>
              <a:t>45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X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9</a:t>
            </a:r>
            <a:r>
              <a:rPr lang="en-US" sz="2400" b="1" dirty="0" smtClean="0">
                <a:solidFill>
                  <a:srgbClr val="7030A0"/>
                </a:solidFill>
              </a:rPr>
              <a:t> = </a:t>
            </a:r>
            <a:r>
              <a:rPr lang="en-US" sz="2400" b="1" dirty="0" smtClean="0"/>
              <a:t>(</a:t>
            </a:r>
            <a:r>
              <a:rPr lang="en-US" sz="2400" b="1" dirty="0" smtClean="0">
                <a:solidFill>
                  <a:srgbClr val="C00000"/>
                </a:solidFill>
              </a:rPr>
              <a:t>45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X</a:t>
            </a:r>
            <a:r>
              <a:rPr lang="en-US" sz="2400" b="1" dirty="0" smtClean="0">
                <a:solidFill>
                  <a:srgbClr val="C00000"/>
                </a:solidFill>
              </a:rPr>
              <a:t>10</a:t>
            </a:r>
            <a:r>
              <a:rPr lang="en-US" sz="2400" b="1" dirty="0" smtClean="0"/>
              <a:t>)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- </a:t>
            </a:r>
            <a:r>
              <a:rPr lang="en-US" sz="2400" b="1" dirty="0" smtClean="0">
                <a:solidFill>
                  <a:srgbClr val="C00000"/>
                </a:solidFill>
              </a:rPr>
              <a:t>45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marL="914400" lvl="1" indent="-457200"/>
            <a:r>
              <a:rPr lang="en-US" sz="2400" b="1" dirty="0" smtClean="0"/>
              <a:t>            </a:t>
            </a:r>
            <a:r>
              <a:rPr lang="en-US" sz="2400" b="1" dirty="0" smtClean="0">
                <a:solidFill>
                  <a:srgbClr val="7030A0"/>
                </a:solidFill>
              </a:rPr>
              <a:t>=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450</a:t>
            </a:r>
            <a:r>
              <a:rPr lang="en-US" sz="2400" b="1" dirty="0" smtClean="0">
                <a:solidFill>
                  <a:srgbClr val="7030A0"/>
                </a:solidFill>
              </a:rPr>
              <a:t> – </a:t>
            </a:r>
            <a:r>
              <a:rPr lang="en-US" sz="2400" b="1" dirty="0" smtClean="0">
                <a:solidFill>
                  <a:srgbClr val="C00000"/>
                </a:solidFill>
              </a:rPr>
              <a:t>45</a:t>
            </a:r>
          </a:p>
          <a:p>
            <a:pPr marL="800100" lvl="1" indent="-342900"/>
            <a:r>
              <a:rPr lang="en-US" sz="2400" b="1" dirty="0" smtClean="0"/>
              <a:t>           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= </a:t>
            </a:r>
            <a:r>
              <a:rPr lang="en-US" sz="2400" b="1" dirty="0" smtClean="0">
                <a:solidFill>
                  <a:srgbClr val="00B050"/>
                </a:solidFill>
              </a:rPr>
              <a:t>405</a:t>
            </a:r>
          </a:p>
          <a:p>
            <a:pPr marL="800100" lvl="1" indent="-342900">
              <a:buAutoNum type="alphaLcParenR" startAt="2"/>
            </a:pP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2819400"/>
            <a:ext cx="35221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  h)    </a:t>
            </a:r>
            <a:r>
              <a:rPr lang="en-US" sz="2400" b="1" dirty="0" smtClean="0">
                <a:solidFill>
                  <a:srgbClr val="C00000"/>
                </a:solidFill>
              </a:rPr>
              <a:t>58</a:t>
            </a:r>
            <a:r>
              <a:rPr lang="en-US" sz="2400" b="1" dirty="0" smtClean="0"/>
              <a:t> X </a:t>
            </a:r>
            <a:r>
              <a:rPr lang="en-US" sz="2400" b="1" dirty="0" smtClean="0">
                <a:solidFill>
                  <a:srgbClr val="C00000"/>
                </a:solidFill>
              </a:rPr>
              <a:t>9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=</a:t>
            </a:r>
            <a:r>
              <a:rPr lang="en-US" sz="2400" b="1" dirty="0" smtClean="0"/>
              <a:t> (</a:t>
            </a:r>
            <a:r>
              <a:rPr lang="en-US" sz="2400" b="1" dirty="0" smtClean="0">
                <a:solidFill>
                  <a:srgbClr val="C00000"/>
                </a:solidFill>
              </a:rPr>
              <a:t>58</a:t>
            </a:r>
            <a:r>
              <a:rPr lang="en-US" sz="2400" b="1" dirty="0" smtClean="0"/>
              <a:t> X </a:t>
            </a:r>
            <a:r>
              <a:rPr lang="en-US" sz="2400" b="1" dirty="0" smtClean="0">
                <a:solidFill>
                  <a:srgbClr val="C00000"/>
                </a:solidFill>
              </a:rPr>
              <a:t>10</a:t>
            </a:r>
            <a:r>
              <a:rPr lang="en-US" sz="2400" b="1" dirty="0" smtClean="0"/>
              <a:t>) -</a:t>
            </a:r>
            <a:r>
              <a:rPr lang="en-US" sz="2400" b="1" dirty="0" smtClean="0">
                <a:solidFill>
                  <a:srgbClr val="C00000"/>
                </a:solidFill>
              </a:rPr>
              <a:t>58</a:t>
            </a:r>
          </a:p>
          <a:p>
            <a:r>
              <a:rPr lang="en-US" sz="2400" b="1" dirty="0" smtClean="0"/>
              <a:t>                    </a:t>
            </a:r>
            <a:r>
              <a:rPr lang="en-US" sz="2400" b="1" dirty="0" smtClean="0">
                <a:solidFill>
                  <a:srgbClr val="7030A0"/>
                </a:solidFill>
              </a:rPr>
              <a:t>=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580</a:t>
            </a:r>
            <a:r>
              <a:rPr lang="en-US" sz="2400" b="1" dirty="0" smtClean="0"/>
              <a:t> -</a:t>
            </a:r>
            <a:r>
              <a:rPr lang="en-US" sz="2400" b="1" dirty="0" smtClean="0">
                <a:solidFill>
                  <a:srgbClr val="C00000"/>
                </a:solidFill>
              </a:rPr>
              <a:t>58</a:t>
            </a:r>
          </a:p>
          <a:p>
            <a:r>
              <a:rPr lang="en-US" sz="2400" b="1" dirty="0" smtClean="0"/>
              <a:t> </a:t>
            </a:r>
            <a:r>
              <a:rPr lang="en-US" sz="2400" b="1" dirty="0" smtClean="0"/>
              <a:t>                   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= </a:t>
            </a:r>
            <a:r>
              <a:rPr lang="en-US" sz="2400" b="1" dirty="0" smtClean="0">
                <a:solidFill>
                  <a:srgbClr val="00B050"/>
                </a:solidFill>
              </a:rPr>
              <a:t>522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0" y="2895600"/>
            <a:ext cx="3366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romanLcParenR"/>
            </a:pPr>
            <a:r>
              <a:rPr lang="en-US" sz="2400" b="1" dirty="0" smtClean="0">
                <a:solidFill>
                  <a:srgbClr val="C00000"/>
                </a:solidFill>
              </a:rPr>
              <a:t>74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X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9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=</a:t>
            </a:r>
            <a:r>
              <a:rPr lang="en-US" sz="2400" b="1" dirty="0" smtClean="0"/>
              <a:t> (</a:t>
            </a:r>
            <a:r>
              <a:rPr lang="en-US" sz="2400" b="1" dirty="0" smtClean="0">
                <a:solidFill>
                  <a:srgbClr val="C00000"/>
                </a:solidFill>
              </a:rPr>
              <a:t>74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X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10</a:t>
            </a:r>
            <a:r>
              <a:rPr lang="en-US" sz="2400" b="1" dirty="0" smtClean="0"/>
              <a:t>) </a:t>
            </a:r>
            <a:r>
              <a:rPr lang="en-US" sz="2400" b="1" dirty="0" smtClean="0">
                <a:solidFill>
                  <a:srgbClr val="7030A0"/>
                </a:solidFill>
              </a:rPr>
              <a:t>-</a:t>
            </a:r>
            <a:r>
              <a:rPr lang="en-US" sz="2400" b="1" dirty="0" smtClean="0">
                <a:solidFill>
                  <a:srgbClr val="C00000"/>
                </a:solidFill>
              </a:rPr>
              <a:t>74</a:t>
            </a:r>
          </a:p>
          <a:p>
            <a:pPr marL="514350" indent="-514350"/>
            <a:r>
              <a:rPr lang="en-US" sz="2400" b="1" dirty="0" smtClean="0"/>
              <a:t>                    </a:t>
            </a:r>
            <a:r>
              <a:rPr lang="en-US" sz="2400" b="1" dirty="0" smtClean="0">
                <a:solidFill>
                  <a:srgbClr val="7030A0"/>
                </a:solidFill>
              </a:rPr>
              <a:t>=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740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-</a:t>
            </a:r>
            <a:r>
              <a:rPr lang="en-US" sz="2400" b="1" dirty="0" smtClean="0">
                <a:solidFill>
                  <a:srgbClr val="C00000"/>
                </a:solidFill>
              </a:rPr>
              <a:t>74</a:t>
            </a:r>
          </a:p>
          <a:p>
            <a:r>
              <a:rPr lang="en-US" sz="2400" b="1" dirty="0" smtClean="0"/>
              <a:t>                    </a:t>
            </a:r>
            <a:r>
              <a:rPr lang="en-US" sz="2400" b="1" dirty="0" smtClean="0">
                <a:solidFill>
                  <a:srgbClr val="7030A0"/>
                </a:solidFill>
              </a:rPr>
              <a:t>= </a:t>
            </a:r>
            <a:r>
              <a:rPr lang="en-US" sz="2400" b="1" dirty="0" smtClean="0">
                <a:solidFill>
                  <a:srgbClr val="00B050"/>
                </a:solidFill>
              </a:rPr>
              <a:t>666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6600" y="4495800"/>
            <a:ext cx="31598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j</a:t>
            </a:r>
            <a:r>
              <a:rPr lang="en-US" sz="2400" b="1" dirty="0" smtClean="0"/>
              <a:t>) </a:t>
            </a:r>
            <a:r>
              <a:rPr lang="en-US" sz="2400" b="1" dirty="0" smtClean="0">
                <a:solidFill>
                  <a:srgbClr val="C00000"/>
                </a:solidFill>
              </a:rPr>
              <a:t>92 </a:t>
            </a:r>
            <a:r>
              <a:rPr lang="en-US" sz="2400" b="1" dirty="0" smtClean="0">
                <a:solidFill>
                  <a:srgbClr val="7030A0"/>
                </a:solidFill>
              </a:rPr>
              <a:t>X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9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= </a:t>
            </a:r>
            <a:r>
              <a:rPr lang="en-US" sz="2400" b="1" dirty="0" smtClean="0"/>
              <a:t>(</a:t>
            </a:r>
            <a:r>
              <a:rPr lang="en-US" sz="2400" b="1" dirty="0" smtClean="0">
                <a:solidFill>
                  <a:srgbClr val="C00000"/>
                </a:solidFill>
              </a:rPr>
              <a:t>92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X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10</a:t>
            </a:r>
            <a:r>
              <a:rPr lang="en-US" sz="2400" b="1" dirty="0" smtClean="0"/>
              <a:t>) </a:t>
            </a:r>
            <a:r>
              <a:rPr lang="en-US" sz="2400" b="1" dirty="0" smtClean="0">
                <a:solidFill>
                  <a:srgbClr val="7030A0"/>
                </a:solidFill>
              </a:rPr>
              <a:t>-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92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r>
              <a:rPr lang="en-US" sz="2400" b="1" dirty="0" smtClean="0"/>
              <a:t>                </a:t>
            </a:r>
            <a:r>
              <a:rPr lang="en-US" sz="2400" b="1" dirty="0" smtClean="0">
                <a:solidFill>
                  <a:srgbClr val="7030A0"/>
                </a:solidFill>
              </a:rPr>
              <a:t>=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920</a:t>
            </a:r>
            <a:r>
              <a:rPr lang="en-US" sz="2400" b="1" dirty="0" smtClean="0"/>
              <a:t> -</a:t>
            </a:r>
            <a:r>
              <a:rPr lang="en-US" sz="2400" b="1" dirty="0" smtClean="0">
                <a:solidFill>
                  <a:srgbClr val="C00000"/>
                </a:solidFill>
              </a:rPr>
              <a:t>92</a:t>
            </a:r>
          </a:p>
          <a:p>
            <a:r>
              <a:rPr lang="en-US" sz="2400" b="1" dirty="0" smtClean="0"/>
              <a:t>               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= </a:t>
            </a:r>
            <a:r>
              <a:rPr lang="en-US" sz="2400" b="1" dirty="0" smtClean="0">
                <a:solidFill>
                  <a:srgbClr val="00B050"/>
                </a:solidFill>
              </a:rPr>
              <a:t>828</a:t>
            </a:r>
          </a:p>
          <a:p>
            <a:endParaRPr lang="en-US" sz="2400" b="1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57200"/>
            <a:ext cx="1773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Bell MT" pitchFamily="18" charset="0"/>
              </a:rPr>
              <a:t>Challenge 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1447800"/>
            <a:ext cx="80698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Bell MT" pitchFamily="18" charset="0"/>
              </a:rPr>
              <a:t>2. Multiply each number by 99.</a:t>
            </a:r>
          </a:p>
          <a:p>
            <a:endParaRPr lang="en-US" sz="2400" b="1" dirty="0">
              <a:latin typeface="Bell MT" pitchFamily="18" charset="0"/>
            </a:endParaRPr>
          </a:p>
          <a:p>
            <a:r>
              <a:rPr lang="en-US" sz="2400" b="1" dirty="0" smtClean="0">
                <a:latin typeface="Bell MT" pitchFamily="18" charset="0"/>
              </a:rPr>
              <a:t>	</a:t>
            </a:r>
            <a:r>
              <a:rPr lang="en-US" sz="2400" b="1" dirty="0" smtClean="0">
                <a:solidFill>
                  <a:srgbClr val="C00000"/>
                </a:solidFill>
                <a:latin typeface="Bell MT" pitchFamily="18" charset="0"/>
              </a:rPr>
              <a:t>Multiply by 100 first, then adjust to find the answer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5000" y="3352800"/>
            <a:ext cx="398698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Example</a:t>
            </a:r>
            <a:r>
              <a:rPr lang="en-US" sz="2400" b="1" dirty="0" smtClean="0"/>
              <a:t> </a:t>
            </a:r>
          </a:p>
          <a:p>
            <a:endParaRPr lang="en-US" sz="2400" b="1" dirty="0"/>
          </a:p>
          <a:p>
            <a:r>
              <a:rPr lang="en-US" sz="2400" b="1" dirty="0" smtClean="0"/>
              <a:t>	</a:t>
            </a:r>
            <a:r>
              <a:rPr lang="en-US" sz="2400" b="1" dirty="0" smtClean="0">
                <a:solidFill>
                  <a:srgbClr val="C00000"/>
                </a:solidFill>
              </a:rPr>
              <a:t>43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X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99</a:t>
            </a:r>
            <a:r>
              <a:rPr lang="en-US" sz="2400" b="1" dirty="0" smtClean="0">
                <a:solidFill>
                  <a:srgbClr val="7030A0"/>
                </a:solidFill>
              </a:rPr>
              <a:t> = </a:t>
            </a:r>
            <a:r>
              <a:rPr lang="en-US" sz="2400" b="1" dirty="0" smtClean="0"/>
              <a:t>(</a:t>
            </a:r>
            <a:r>
              <a:rPr lang="en-US" sz="2400" b="1" dirty="0" smtClean="0">
                <a:solidFill>
                  <a:srgbClr val="C00000"/>
                </a:solidFill>
              </a:rPr>
              <a:t>43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X</a:t>
            </a:r>
            <a:r>
              <a:rPr lang="en-US" sz="2400" b="1" dirty="0" smtClean="0">
                <a:solidFill>
                  <a:srgbClr val="C00000"/>
                </a:solidFill>
              </a:rPr>
              <a:t>100</a:t>
            </a:r>
            <a:r>
              <a:rPr lang="en-US" sz="2400" b="1" dirty="0" smtClean="0"/>
              <a:t>) </a:t>
            </a:r>
            <a:r>
              <a:rPr lang="en-US" sz="2400" b="1" dirty="0" smtClean="0">
                <a:solidFill>
                  <a:srgbClr val="7030A0"/>
                </a:solidFill>
              </a:rPr>
              <a:t>-</a:t>
            </a:r>
            <a:r>
              <a:rPr lang="en-US" sz="2400" b="1" dirty="0" smtClean="0">
                <a:solidFill>
                  <a:srgbClr val="C00000"/>
                </a:solidFill>
              </a:rPr>
              <a:t>43</a:t>
            </a:r>
          </a:p>
          <a:p>
            <a:endParaRPr lang="en-US" sz="2400" b="1" dirty="0" smtClean="0"/>
          </a:p>
          <a:p>
            <a:r>
              <a:rPr lang="en-US" sz="2400" b="1" dirty="0"/>
              <a:t>	 </a:t>
            </a:r>
            <a:r>
              <a:rPr lang="en-US" sz="2400" b="1" dirty="0" smtClean="0"/>
              <a:t>            </a:t>
            </a:r>
            <a:r>
              <a:rPr lang="en-US" sz="2400" b="1" dirty="0" smtClean="0">
                <a:solidFill>
                  <a:srgbClr val="7030A0"/>
                </a:solidFill>
              </a:rPr>
              <a:t> = </a:t>
            </a:r>
            <a:r>
              <a:rPr lang="en-US" sz="2400" b="1" dirty="0" smtClean="0">
                <a:solidFill>
                  <a:srgbClr val="C00000"/>
                </a:solidFill>
              </a:rPr>
              <a:t>4300</a:t>
            </a:r>
            <a:r>
              <a:rPr lang="en-US" sz="2400" b="1" dirty="0" smtClean="0">
                <a:solidFill>
                  <a:srgbClr val="7030A0"/>
                </a:solidFill>
              </a:rPr>
              <a:t> – </a:t>
            </a:r>
            <a:r>
              <a:rPr lang="en-US" sz="2400" b="1" dirty="0" smtClean="0">
                <a:solidFill>
                  <a:srgbClr val="C00000"/>
                </a:solidFill>
              </a:rPr>
              <a:t>43</a:t>
            </a:r>
          </a:p>
          <a:p>
            <a:endParaRPr lang="en-US" sz="2400" b="1" dirty="0" smtClean="0"/>
          </a:p>
          <a:p>
            <a:r>
              <a:rPr lang="en-US" sz="2400" b="1" dirty="0"/>
              <a:t> </a:t>
            </a:r>
            <a:r>
              <a:rPr lang="en-US" sz="2400" b="1" dirty="0" smtClean="0"/>
              <a:t>                      </a:t>
            </a:r>
            <a:r>
              <a:rPr lang="en-US" sz="2400" b="1" dirty="0" smtClean="0"/>
              <a:t>     </a:t>
            </a:r>
            <a:r>
              <a:rPr lang="en-US" sz="2400" b="1" dirty="0" smtClean="0">
                <a:solidFill>
                  <a:srgbClr val="7030A0"/>
                </a:solidFill>
              </a:rPr>
              <a:t>= </a:t>
            </a:r>
            <a:r>
              <a:rPr lang="en-US" sz="2400" b="1" dirty="0" smtClean="0">
                <a:solidFill>
                  <a:srgbClr val="00B050"/>
                </a:solidFill>
              </a:rPr>
              <a:t>4257 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457200"/>
            <a:ext cx="35044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2400" b="1" dirty="0" smtClean="0">
                <a:solidFill>
                  <a:srgbClr val="C00000"/>
                </a:solidFill>
              </a:rPr>
              <a:t>46</a:t>
            </a:r>
            <a:r>
              <a:rPr lang="en-US" sz="2400" b="1" dirty="0" smtClean="0"/>
              <a:t> X </a:t>
            </a:r>
            <a:r>
              <a:rPr lang="en-US" sz="2400" b="1" dirty="0" smtClean="0">
                <a:solidFill>
                  <a:srgbClr val="C00000"/>
                </a:solidFill>
              </a:rPr>
              <a:t>99 </a:t>
            </a:r>
            <a:r>
              <a:rPr lang="en-US" sz="2400" b="1" dirty="0" smtClean="0">
                <a:solidFill>
                  <a:srgbClr val="7030A0"/>
                </a:solidFill>
              </a:rPr>
              <a:t>=</a:t>
            </a:r>
            <a:r>
              <a:rPr lang="en-US" sz="2400" b="1" dirty="0" smtClean="0"/>
              <a:t> (</a:t>
            </a:r>
            <a:r>
              <a:rPr lang="en-US" sz="2400" b="1" dirty="0" smtClean="0">
                <a:solidFill>
                  <a:srgbClr val="C00000"/>
                </a:solidFill>
              </a:rPr>
              <a:t>46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X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100</a:t>
            </a:r>
            <a:r>
              <a:rPr lang="en-US" sz="2400" b="1" dirty="0" smtClean="0"/>
              <a:t>) </a:t>
            </a:r>
            <a:r>
              <a:rPr lang="en-US" sz="2400" b="1" dirty="0" smtClean="0">
                <a:solidFill>
                  <a:srgbClr val="7030A0"/>
                </a:solidFill>
              </a:rPr>
              <a:t>-</a:t>
            </a:r>
            <a:r>
              <a:rPr lang="en-US" sz="2400" b="1" dirty="0" smtClean="0">
                <a:solidFill>
                  <a:srgbClr val="C00000"/>
                </a:solidFill>
              </a:rPr>
              <a:t>46</a:t>
            </a:r>
          </a:p>
          <a:p>
            <a:pPr marL="800100" lvl="1" indent="-342900"/>
            <a:r>
              <a:rPr lang="en-US" sz="2400" b="1" dirty="0"/>
              <a:t>	</a:t>
            </a:r>
            <a:r>
              <a:rPr lang="en-US" sz="2400" b="1" dirty="0" smtClean="0"/>
              <a:t>    </a:t>
            </a:r>
            <a:r>
              <a:rPr lang="en-US" sz="2400" b="1" dirty="0" smtClean="0">
                <a:solidFill>
                  <a:srgbClr val="7030A0"/>
                </a:solidFill>
              </a:rPr>
              <a:t> = </a:t>
            </a:r>
            <a:r>
              <a:rPr lang="en-US" sz="2400" b="1" dirty="0" smtClean="0">
                <a:solidFill>
                  <a:srgbClr val="C00000"/>
                </a:solidFill>
              </a:rPr>
              <a:t>4600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– </a:t>
            </a:r>
            <a:r>
              <a:rPr lang="en-US" sz="2400" b="1" dirty="0" smtClean="0">
                <a:solidFill>
                  <a:srgbClr val="C00000"/>
                </a:solidFill>
              </a:rPr>
              <a:t>46</a:t>
            </a:r>
          </a:p>
          <a:p>
            <a:pPr marL="800100" lvl="1" indent="-342900"/>
            <a:r>
              <a:rPr lang="en-US" sz="2400" b="1" dirty="0"/>
              <a:t>	</a:t>
            </a:r>
            <a:r>
              <a:rPr lang="en-US" sz="2400" b="1" dirty="0" smtClean="0"/>
              <a:t>	   </a:t>
            </a:r>
            <a:r>
              <a:rPr lang="en-US" sz="2400" b="1" dirty="0" smtClean="0">
                <a:solidFill>
                  <a:srgbClr val="7030A0"/>
                </a:solidFill>
              </a:rPr>
              <a:t>= </a:t>
            </a:r>
            <a:r>
              <a:rPr lang="en-US" sz="2400" b="1" dirty="0" smtClean="0">
                <a:solidFill>
                  <a:srgbClr val="00B050"/>
                </a:solidFill>
              </a:rPr>
              <a:t>4554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05400" y="457200"/>
            <a:ext cx="350448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 startAt="2"/>
            </a:pPr>
            <a:r>
              <a:rPr lang="en-US" sz="2400" b="1" dirty="0" smtClean="0">
                <a:solidFill>
                  <a:srgbClr val="C00000"/>
                </a:solidFill>
              </a:rPr>
              <a:t>37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X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99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=</a:t>
            </a:r>
            <a:r>
              <a:rPr lang="en-US" sz="2400" b="1" dirty="0" smtClean="0"/>
              <a:t> (</a:t>
            </a:r>
            <a:r>
              <a:rPr lang="en-US" sz="2400" b="1" dirty="0" smtClean="0">
                <a:solidFill>
                  <a:srgbClr val="C00000"/>
                </a:solidFill>
              </a:rPr>
              <a:t>37</a:t>
            </a:r>
            <a:r>
              <a:rPr lang="en-US" sz="2400" b="1" dirty="0" smtClean="0">
                <a:solidFill>
                  <a:srgbClr val="7030A0"/>
                </a:solidFill>
              </a:rPr>
              <a:t> X </a:t>
            </a:r>
            <a:r>
              <a:rPr lang="en-US" sz="2400" b="1" dirty="0" smtClean="0">
                <a:solidFill>
                  <a:srgbClr val="C00000"/>
                </a:solidFill>
              </a:rPr>
              <a:t>100</a:t>
            </a:r>
            <a:r>
              <a:rPr lang="en-US" sz="2400" b="1" dirty="0" smtClean="0"/>
              <a:t>)</a:t>
            </a:r>
            <a:r>
              <a:rPr lang="en-US" sz="2400" b="1" dirty="0" smtClean="0">
                <a:solidFill>
                  <a:srgbClr val="7030A0"/>
                </a:solidFill>
              </a:rPr>
              <a:t> -</a:t>
            </a:r>
            <a:r>
              <a:rPr lang="en-US" sz="2400" b="1" dirty="0" smtClean="0">
                <a:solidFill>
                  <a:srgbClr val="C00000"/>
                </a:solidFill>
              </a:rPr>
              <a:t>37</a:t>
            </a:r>
          </a:p>
          <a:p>
            <a:r>
              <a:rPr lang="en-US" sz="2400" b="1" dirty="0" smtClean="0"/>
              <a:t>                  </a:t>
            </a:r>
            <a:r>
              <a:rPr lang="en-US" sz="2400" b="1" dirty="0" smtClean="0">
                <a:solidFill>
                  <a:srgbClr val="7030A0"/>
                </a:solidFill>
              </a:rPr>
              <a:t> = </a:t>
            </a:r>
            <a:r>
              <a:rPr lang="en-US" sz="2400" b="1" dirty="0" smtClean="0">
                <a:solidFill>
                  <a:srgbClr val="C00000"/>
                </a:solidFill>
              </a:rPr>
              <a:t>3700 </a:t>
            </a:r>
            <a:r>
              <a:rPr lang="en-US" sz="2400" b="1" dirty="0" smtClean="0"/>
              <a:t>-</a:t>
            </a:r>
            <a:r>
              <a:rPr lang="en-US" sz="2400" b="1" dirty="0" smtClean="0">
                <a:solidFill>
                  <a:srgbClr val="C00000"/>
                </a:solidFill>
              </a:rPr>
              <a:t>37</a:t>
            </a:r>
          </a:p>
          <a:p>
            <a:r>
              <a:rPr lang="en-US" sz="2400" b="1" dirty="0" smtClean="0"/>
              <a:t>             	</a:t>
            </a:r>
            <a:r>
              <a:rPr lang="en-US" sz="2400" b="1" dirty="0" smtClean="0">
                <a:solidFill>
                  <a:srgbClr val="7030A0"/>
                </a:solidFill>
              </a:rPr>
              <a:t>     = </a:t>
            </a:r>
            <a:r>
              <a:rPr lang="en-US" sz="2400" b="1" dirty="0" smtClean="0">
                <a:solidFill>
                  <a:srgbClr val="00B050"/>
                </a:solidFill>
              </a:rPr>
              <a:t>3663</a:t>
            </a:r>
          </a:p>
          <a:p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3276600"/>
            <a:ext cx="34515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c) 25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X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99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=</a:t>
            </a:r>
            <a:r>
              <a:rPr lang="en-US" sz="2400" b="1" dirty="0" smtClean="0"/>
              <a:t> (</a:t>
            </a:r>
            <a:r>
              <a:rPr lang="en-US" sz="2400" b="1" dirty="0" smtClean="0">
                <a:solidFill>
                  <a:srgbClr val="C00000"/>
                </a:solidFill>
              </a:rPr>
              <a:t>25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X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100</a:t>
            </a:r>
            <a:r>
              <a:rPr lang="en-US" sz="2400" b="1" dirty="0" smtClean="0"/>
              <a:t>) </a:t>
            </a:r>
            <a:r>
              <a:rPr lang="en-US" sz="2400" b="1" dirty="0" smtClean="0">
                <a:solidFill>
                  <a:srgbClr val="7030A0"/>
                </a:solidFill>
              </a:rPr>
              <a:t>-</a:t>
            </a:r>
            <a:r>
              <a:rPr lang="en-US" sz="2400" b="1" dirty="0" smtClean="0">
                <a:solidFill>
                  <a:srgbClr val="C00000"/>
                </a:solidFill>
              </a:rPr>
              <a:t>25</a:t>
            </a:r>
          </a:p>
          <a:p>
            <a:r>
              <a:rPr lang="en-US" sz="2400" b="1" dirty="0" smtClean="0"/>
              <a:t>                  </a:t>
            </a:r>
            <a:r>
              <a:rPr lang="en-US" sz="2400" b="1" dirty="0" smtClean="0">
                <a:solidFill>
                  <a:srgbClr val="7030A0"/>
                </a:solidFill>
              </a:rPr>
              <a:t>=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2500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-</a:t>
            </a:r>
            <a:r>
              <a:rPr lang="en-US" sz="2400" b="1" dirty="0" smtClean="0">
                <a:solidFill>
                  <a:srgbClr val="C00000"/>
                </a:solidFill>
              </a:rPr>
              <a:t>25</a:t>
            </a:r>
          </a:p>
          <a:p>
            <a:r>
              <a:rPr lang="en-US" sz="2400" b="1" dirty="0" smtClean="0"/>
              <a:t>                 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= </a:t>
            </a:r>
            <a:r>
              <a:rPr lang="en-US" sz="2400" b="1" dirty="0" smtClean="0">
                <a:solidFill>
                  <a:srgbClr val="00B050"/>
                </a:solidFill>
              </a:rPr>
              <a:t>2475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181600" y="3276600"/>
            <a:ext cx="36166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d) 74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X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99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=</a:t>
            </a:r>
            <a:r>
              <a:rPr lang="en-US" sz="2400" b="1" dirty="0" smtClean="0"/>
              <a:t> (</a:t>
            </a:r>
            <a:r>
              <a:rPr lang="en-US" sz="2400" b="1" dirty="0" smtClean="0">
                <a:solidFill>
                  <a:srgbClr val="C00000"/>
                </a:solidFill>
              </a:rPr>
              <a:t>74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X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100</a:t>
            </a:r>
            <a:r>
              <a:rPr lang="en-US" sz="2400" b="1" dirty="0" smtClean="0"/>
              <a:t>) </a:t>
            </a:r>
            <a:r>
              <a:rPr lang="en-US" sz="2400" b="1" dirty="0" smtClean="0">
                <a:solidFill>
                  <a:srgbClr val="7030A0"/>
                </a:solidFill>
              </a:rPr>
              <a:t>–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74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     </a:t>
            </a:r>
            <a:r>
              <a:rPr lang="en-US" sz="2400" b="1" dirty="0" smtClean="0">
                <a:solidFill>
                  <a:srgbClr val="7030A0"/>
                </a:solidFill>
              </a:rPr>
              <a:t>=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7400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-</a:t>
            </a:r>
            <a:r>
              <a:rPr lang="en-US" sz="2400" b="1" dirty="0" smtClean="0">
                <a:solidFill>
                  <a:srgbClr val="C00000"/>
                </a:solidFill>
              </a:rPr>
              <a:t>74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     </a:t>
            </a:r>
            <a:r>
              <a:rPr lang="en-US" sz="2400" b="1" dirty="0" smtClean="0">
                <a:solidFill>
                  <a:srgbClr val="7030A0"/>
                </a:solidFill>
              </a:rPr>
              <a:t>=</a:t>
            </a:r>
            <a:r>
              <a:rPr lang="en-US" sz="2400" b="1" dirty="0" smtClean="0">
                <a:solidFill>
                  <a:srgbClr val="00B050"/>
                </a:solidFill>
              </a:rPr>
              <a:t>7326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3200" y="5105400"/>
            <a:ext cx="34788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e) 93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X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99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=</a:t>
            </a:r>
            <a:r>
              <a:rPr lang="en-US" sz="2400" b="1" dirty="0" smtClean="0"/>
              <a:t> (</a:t>
            </a:r>
            <a:r>
              <a:rPr lang="en-US" sz="2400" b="1" dirty="0" smtClean="0">
                <a:solidFill>
                  <a:srgbClr val="C00000"/>
                </a:solidFill>
              </a:rPr>
              <a:t>93 </a:t>
            </a:r>
            <a:r>
              <a:rPr lang="en-US" sz="2400" b="1" dirty="0" smtClean="0">
                <a:solidFill>
                  <a:srgbClr val="7030A0"/>
                </a:solidFill>
              </a:rPr>
              <a:t>X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100</a:t>
            </a:r>
            <a:r>
              <a:rPr lang="en-US" sz="2400" b="1" dirty="0" smtClean="0"/>
              <a:t>) </a:t>
            </a:r>
            <a:r>
              <a:rPr lang="en-US" sz="2400" b="1" dirty="0" smtClean="0">
                <a:solidFill>
                  <a:srgbClr val="7030A0"/>
                </a:solidFill>
              </a:rPr>
              <a:t>-</a:t>
            </a:r>
            <a:r>
              <a:rPr lang="en-US" sz="2400" b="1" dirty="0" smtClean="0">
                <a:solidFill>
                  <a:srgbClr val="C00000"/>
                </a:solidFill>
              </a:rPr>
              <a:t>99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r>
              <a:rPr lang="en-US" sz="2400" b="1" dirty="0"/>
              <a:t> </a:t>
            </a:r>
            <a:r>
              <a:rPr lang="en-US" sz="2400" b="1" dirty="0" smtClean="0"/>
              <a:t>                  </a:t>
            </a:r>
            <a:r>
              <a:rPr lang="en-US" sz="2400" b="1" dirty="0" smtClean="0">
                <a:solidFill>
                  <a:srgbClr val="7030A0"/>
                </a:solidFill>
              </a:rPr>
              <a:t>=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9300</a:t>
            </a:r>
            <a:r>
              <a:rPr lang="en-US" sz="2400" b="1" dirty="0" smtClean="0"/>
              <a:t> -</a:t>
            </a:r>
            <a:r>
              <a:rPr lang="en-US" sz="2400" b="1" dirty="0" smtClean="0">
                <a:solidFill>
                  <a:srgbClr val="C00000"/>
                </a:solidFill>
              </a:rPr>
              <a:t>99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r>
              <a:rPr lang="en-US" sz="2400" b="1" dirty="0"/>
              <a:t> </a:t>
            </a:r>
            <a:r>
              <a:rPr lang="en-US" sz="2400" b="1" dirty="0" smtClean="0"/>
              <a:t>                  </a:t>
            </a:r>
            <a:r>
              <a:rPr lang="en-US" sz="2400" b="1" dirty="0" smtClean="0">
                <a:solidFill>
                  <a:srgbClr val="7030A0"/>
                </a:solidFill>
              </a:rPr>
              <a:t>=</a:t>
            </a:r>
            <a:r>
              <a:rPr lang="en-US" sz="2400" b="1" dirty="0" smtClean="0">
                <a:solidFill>
                  <a:srgbClr val="00B050"/>
                </a:solidFill>
              </a:rPr>
              <a:t>9201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621</Words>
  <Application>Microsoft Office PowerPoint</Application>
  <PresentationFormat>On-screen Show (4:3)</PresentationFormat>
  <Paragraphs>177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72</cp:revision>
  <dcterms:created xsi:type="dcterms:W3CDTF">2018-11-04T04:36:14Z</dcterms:created>
  <dcterms:modified xsi:type="dcterms:W3CDTF">2018-11-04T10:39:33Z</dcterms:modified>
</cp:coreProperties>
</file>