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85" r:id="rId3"/>
    <p:sldId id="286" r:id="rId4"/>
    <p:sldId id="291" r:id="rId5"/>
    <p:sldId id="305" r:id="rId6"/>
    <p:sldId id="306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  <p:sldId id="318" r:id="rId17"/>
    <p:sldId id="31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50" autoAdjust="0"/>
    <p:restoredTop sz="94660"/>
  </p:normalViewPr>
  <p:slideViewPr>
    <p:cSldViewPr snapToGrid="0">
      <p:cViewPr varScale="1">
        <p:scale>
          <a:sx n="85" d="100"/>
          <a:sy n="85" d="100"/>
        </p:scale>
        <p:origin x="3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6B9A0-1E5D-4A11-BDD0-178DEE76542C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38788A-16AB-43BB-A439-DE1112B2C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4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>
            <a:extLst>
              <a:ext uri="{FF2B5EF4-FFF2-40B4-BE49-F238E27FC236}">
                <a16:creationId xmlns:a16="http://schemas.microsoft.com/office/drawing/2014/main" id="{B509EB6F-35FB-4BA3-B25F-028AA2A4E5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6" name="Notes Placeholder 2">
            <a:extLst>
              <a:ext uri="{FF2B5EF4-FFF2-40B4-BE49-F238E27FC236}">
                <a16:creationId xmlns:a16="http://schemas.microsoft.com/office/drawing/2014/main" id="{67349D0F-8FDA-4E70-A556-11572F3593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7" name="Slide Number Placeholder 3">
            <a:extLst>
              <a:ext uri="{FF2B5EF4-FFF2-40B4-BE49-F238E27FC236}">
                <a16:creationId xmlns:a16="http://schemas.microsoft.com/office/drawing/2014/main" id="{ADB3CBD0-D49A-4FE2-AB44-6ABD558887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7D7D116-0274-4643-8ECB-51D04C82E173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>
            <a:extLst>
              <a:ext uri="{FF2B5EF4-FFF2-40B4-BE49-F238E27FC236}">
                <a16:creationId xmlns:a16="http://schemas.microsoft.com/office/drawing/2014/main" id="{0F008EC6-E92F-4D93-B745-0917B414F8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2" name="Notes Placeholder 2">
            <a:extLst>
              <a:ext uri="{FF2B5EF4-FFF2-40B4-BE49-F238E27FC236}">
                <a16:creationId xmlns:a16="http://schemas.microsoft.com/office/drawing/2014/main" id="{6A0D98E7-04F8-49F6-BF1F-48D6678E9A9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1443" name="Slide Number Placeholder 3">
            <a:extLst>
              <a:ext uri="{FF2B5EF4-FFF2-40B4-BE49-F238E27FC236}">
                <a16:creationId xmlns:a16="http://schemas.microsoft.com/office/drawing/2014/main" id="{53CE6851-5E75-496E-815D-811F86CA08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6CB36D70-0128-4C1A-82FD-5A6D0A694B55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>
            <a:extLst>
              <a:ext uri="{FF2B5EF4-FFF2-40B4-BE49-F238E27FC236}">
                <a16:creationId xmlns:a16="http://schemas.microsoft.com/office/drawing/2014/main" id="{D262F427-095D-4A78-97FB-F89FADB3AA4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6802" name="Notes Placeholder 2">
            <a:extLst>
              <a:ext uri="{FF2B5EF4-FFF2-40B4-BE49-F238E27FC236}">
                <a16:creationId xmlns:a16="http://schemas.microsoft.com/office/drawing/2014/main" id="{CF4C6944-04BE-40F4-8ED7-3987AEB40FF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6803" name="Slide Number Placeholder 3">
            <a:extLst>
              <a:ext uri="{FF2B5EF4-FFF2-40B4-BE49-F238E27FC236}">
                <a16:creationId xmlns:a16="http://schemas.microsoft.com/office/drawing/2014/main" id="{D8AC72FB-AFDC-4B3A-BA8D-2FAAAE429F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811C585-F9C1-42BC-BF2E-CC333007E06E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>
            <a:extLst>
              <a:ext uri="{FF2B5EF4-FFF2-40B4-BE49-F238E27FC236}">
                <a16:creationId xmlns:a16="http://schemas.microsoft.com/office/drawing/2014/main" id="{40D93E1B-7F73-4579-844D-E1E84DA9337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6" name="Notes Placeholder 2">
            <a:extLst>
              <a:ext uri="{FF2B5EF4-FFF2-40B4-BE49-F238E27FC236}">
                <a16:creationId xmlns:a16="http://schemas.microsoft.com/office/drawing/2014/main" id="{1238FE9A-ED47-4251-AC1A-32E417475FF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2947" name="Slide Number Placeholder 3">
            <a:extLst>
              <a:ext uri="{FF2B5EF4-FFF2-40B4-BE49-F238E27FC236}">
                <a16:creationId xmlns:a16="http://schemas.microsoft.com/office/drawing/2014/main" id="{5F51D5A1-2EEE-4A7A-AA3B-EE1F704DCF4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2DE87FDA-21B9-4E5B-BAE1-16372A1A177A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Slide Image Placeholder 1">
            <a:extLst>
              <a:ext uri="{FF2B5EF4-FFF2-40B4-BE49-F238E27FC236}">
                <a16:creationId xmlns:a16="http://schemas.microsoft.com/office/drawing/2014/main" id="{CC9386F5-4A42-489F-B181-2EA92AA2BDD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6018" name="Notes Placeholder 2">
            <a:extLst>
              <a:ext uri="{FF2B5EF4-FFF2-40B4-BE49-F238E27FC236}">
                <a16:creationId xmlns:a16="http://schemas.microsoft.com/office/drawing/2014/main" id="{28F4DC2F-E619-4B54-B82C-0A9F84D4BDD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86019" name="Slide Number Placeholder 3">
            <a:extLst>
              <a:ext uri="{FF2B5EF4-FFF2-40B4-BE49-F238E27FC236}">
                <a16:creationId xmlns:a16="http://schemas.microsoft.com/office/drawing/2014/main" id="{20088343-517C-46B4-A944-60D0F35035E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1AC8E93-F2C5-45C4-A9CA-FC68F16585A3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>
            <a:extLst>
              <a:ext uri="{FF2B5EF4-FFF2-40B4-BE49-F238E27FC236}">
                <a16:creationId xmlns:a16="http://schemas.microsoft.com/office/drawing/2014/main" id="{09306B64-F789-4ED8-9249-48DA08CADC2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>
            <a:extLst>
              <a:ext uri="{FF2B5EF4-FFF2-40B4-BE49-F238E27FC236}">
                <a16:creationId xmlns:a16="http://schemas.microsoft.com/office/drawing/2014/main" id="{DDE5F25F-6843-432A-81C3-88A34F5A9F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5FDEF42D-F78F-43CA-A709-7ADAA3644D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4343AE3-BB50-4954-AE84-FA81526C2DC0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99846BD3-E056-4395-8929-5DD01044F53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08F9E34D-38DF-4F03-A660-20DDFB8ACB2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9C7D9228-63E7-44CC-969D-EC325521A7A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0BBEF118-E792-4EF1-8DBD-BF522D0A9623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>
            <a:extLst>
              <a:ext uri="{FF2B5EF4-FFF2-40B4-BE49-F238E27FC236}">
                <a16:creationId xmlns:a16="http://schemas.microsoft.com/office/drawing/2014/main" id="{CE74EA1B-173E-4E98-BA9F-09FA162205B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0658" name="Notes Placeholder 2">
            <a:extLst>
              <a:ext uri="{FF2B5EF4-FFF2-40B4-BE49-F238E27FC236}">
                <a16:creationId xmlns:a16="http://schemas.microsoft.com/office/drawing/2014/main" id="{A3E5AF48-858B-40D7-9C0E-B60165CFC1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0659" name="Slide Number Placeholder 3">
            <a:extLst>
              <a:ext uri="{FF2B5EF4-FFF2-40B4-BE49-F238E27FC236}">
                <a16:creationId xmlns:a16="http://schemas.microsoft.com/office/drawing/2014/main" id="{C184D83A-0E2D-4A1D-8BC2-18DAD794F9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590AAF8-DCEC-45B6-BDE5-3697FB5230C4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8110C-3B39-48B3-8E65-F89CF9D660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5B6195-20ED-4543-A9A7-8048B84692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0DCAE-1FCF-4BD8-B90D-1CDD0600E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BBF634-4847-439E-B290-1C97346C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6BB2B-6AE0-459E-BCA3-BA4026AE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AE592-44AD-4DE6-818B-A95833DC6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C2EA8-86EB-4E7E-8441-203818049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A3D0B0-D3A2-4084-9C27-1FA8AD45F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49F7DD-4EDD-489F-9CD7-2F8E75BCF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4B1BF-B5FF-480B-8961-A2968D520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952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C6BD40-571B-4D34-A23D-778B00AD1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CF6AA9-4CC2-4F9F-90A0-29536A9412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0D0CB-9932-4F2E-ADF3-A7DAD79B7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86517-DE50-41A4-8B8C-FC26867CB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927911-E6BC-4168-A907-CD02CD7D3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83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92CF2-66F6-457F-89EB-C2203E7D9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D7F11-BEE8-46BD-8D90-84E3024095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B0F8E-BC24-48DF-9341-DC41484C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DC6F26-2BCE-4CA5-809D-8E05CEFD2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CADFB-50CB-4F18-9FE2-DA1526FD3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10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66EBC-D4C6-4622-B17D-57744B32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14457-CA6E-45F4-A77A-92C27C49E3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363D51-2F3D-481C-900C-1145C378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3EF140-401F-441C-B72F-3DF309B8E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F98C99-74D7-4E90-A925-D8158E74D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10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5A34-72F6-493D-9B75-AE05452A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3B1048-E3CA-453C-9DF1-19514326DE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90DA2-4624-4D54-A0D2-CB4FC420C8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096A7B-5C2D-4D18-B815-A8BEA8B9E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06DBD-CC88-48A2-A2DA-05158EDF6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11B52E-C909-4B11-976C-50F38817A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33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73399-B4F2-4DCC-AA59-B7225F731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42D4A-7CF0-4051-AB54-8B761EA115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7B86A6-57C0-426E-AFE3-2ED43D9FF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DBCFF5-2E27-4AFC-A9FC-FC19B3A638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336113-2009-49A0-A552-6676A10BFE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BB1874-F3D7-4429-BDF6-35D39905D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1C6393-7933-45F5-8E7C-5DDEAF1B8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42B2A4-B77E-4FDB-84E9-25884F5DB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38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FE05D-9081-4BDA-A124-CD2E04051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A959B-858F-4EF8-9DEA-26858098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B2DA9-D482-4459-83B2-FF8F8B6F5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DC7E29-6E74-4F45-93D8-BBD752F08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86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0F689D-F7BB-4C66-AE56-8CD86933E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DB9BB4-AA4A-4549-AD76-8E476D23C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86C6D3-F353-42BE-9D1F-87D21FEEAF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438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87866-DC9E-4DF0-A256-59EFEACC18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6E7BA-74E5-4047-BEBE-85E6F95ABB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D631BB-9EA2-4CE4-A244-C043B032D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520F93-E444-48C7-9E58-EECCC0161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EC2BC-6052-4E39-908C-5CBE21155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0A7B81-49AA-438C-B6BE-620CD87F1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210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3549B-3D2C-47D0-A3B2-33236EEE7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118CCE-4802-456E-924C-53DAF2E35A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4860D-1D79-4EE8-8B7F-C4BEF87609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C57A34-5443-473D-9A2A-8DB5BBE66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CDA227-4C74-4CFA-BD1A-976283BFE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6E8885-8086-4BD3-9C5E-57962833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32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B1289B-2EE3-4E75-9C78-54FA48061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76511E-4489-467F-8CFB-0A875A2D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C0E60-ACC7-4462-A1FA-3A9CF86AFB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ED8C6-B60A-499B-B45A-9F2467ED8F26}" type="datetimeFigureOut">
              <a:rPr lang="en-US" smtClean="0"/>
              <a:t>7/12/2020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F7EF6-8CB1-4AB9-9045-93A213DEC6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B0F49-87E4-44A7-89C3-A64194AB6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01AF9-2AB8-4A1E-B3BB-6DC63534B7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08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4F6F0-6773-4F37-9A33-94D96E0969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Vocabulary cards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2C0FAC4-9390-40DA-B95F-D7AEFDB979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499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EEBB63E-B3D9-4D28-B38F-16D5AA960217}"/>
              </a:ext>
            </a:extLst>
          </p:cNvPr>
          <p:cNvSpPr txBox="1"/>
          <p:nvPr/>
        </p:nvSpPr>
        <p:spPr bwMode="auto">
          <a:xfrm>
            <a:off x="1671638" y="222251"/>
            <a:ext cx="8807450" cy="923925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Round to the nearest ten</a:t>
            </a:r>
            <a:endParaRPr lang="en-SG" dirty="0">
              <a:latin typeface="+mj-lt"/>
            </a:endParaRPr>
          </a:p>
        </p:txBody>
      </p:sp>
      <p:grpSp>
        <p:nvGrpSpPr>
          <p:cNvPr id="87042" name="Group 1">
            <a:extLst>
              <a:ext uri="{FF2B5EF4-FFF2-40B4-BE49-F238E27FC236}">
                <a16:creationId xmlns:a16="http://schemas.microsoft.com/office/drawing/2014/main" id="{B48CB59D-C86F-4364-A523-5897BF1FB865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87046" name="Picture 2">
              <a:extLst>
                <a:ext uri="{FF2B5EF4-FFF2-40B4-BE49-F238E27FC236}">
                  <a16:creationId xmlns:a16="http://schemas.microsoft.com/office/drawing/2014/main" id="{3BF76E09-9AA0-4A52-B495-9E6C23DE3FC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7047" name="Group 4">
              <a:extLst>
                <a:ext uri="{FF2B5EF4-FFF2-40B4-BE49-F238E27FC236}">
                  <a16:creationId xmlns:a16="http://schemas.microsoft.com/office/drawing/2014/main" id="{F3F2AF0F-A551-47B3-8B6E-844C734A10B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995B353-22FB-45F3-AB8D-992B6B1A30D0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87049" name="Rectangle 17">
                <a:extLst>
                  <a:ext uri="{FF2B5EF4-FFF2-40B4-BE49-F238E27FC236}">
                    <a16:creationId xmlns:a16="http://schemas.microsoft.com/office/drawing/2014/main" id="{AFACB388-FA46-49E1-B404-B81DDAE2262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00BD1E32-EE1F-4E47-960D-D8B0EFD3F0CC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635126"/>
            <a:ext cx="7632700" cy="4011613"/>
            <a:chOff x="971550" y="1635125"/>
            <a:chExt cx="7632700" cy="401109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76BBA90-7176-4004-943A-26A83617278C}"/>
                </a:ext>
              </a:extLst>
            </p:cNvPr>
            <p:cNvSpPr txBox="1"/>
            <p:nvPr/>
          </p:nvSpPr>
          <p:spPr bwMode="auto">
            <a:xfrm>
              <a:off x="971550" y="1635125"/>
              <a:ext cx="7632700" cy="2769831"/>
            </a:xfrm>
            <a:prstGeom prst="rect">
              <a:avLst/>
            </a:prstGeom>
            <a:noFill/>
            <a:ln w="76200" cap="rnd" cmpd="sng"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dirty="0">
                  <a:latin typeface="+mj-lt"/>
                </a:rPr>
                <a:t>When we </a:t>
              </a:r>
              <a:r>
                <a:rPr lang="en-US" sz="2600" dirty="0">
                  <a:solidFill>
                    <a:srgbClr val="FF0000"/>
                  </a:solidFill>
                  <a:latin typeface="+mj-lt"/>
                </a:rPr>
                <a:t>round</a:t>
              </a:r>
              <a:r>
                <a:rPr lang="en-US" sz="2600" dirty="0">
                  <a:latin typeface="+mj-lt"/>
                </a:rPr>
                <a:t> a number </a:t>
              </a:r>
              <a:r>
                <a:rPr lang="en-US" sz="2600" dirty="0">
                  <a:solidFill>
                    <a:srgbClr val="FF0000"/>
                  </a:solidFill>
                  <a:latin typeface="+mj-lt"/>
                </a:rPr>
                <a:t>to the nearest ten</a:t>
              </a:r>
              <a:r>
                <a:rPr lang="en-US" sz="2600" dirty="0">
                  <a:latin typeface="+mj-lt"/>
                </a:rPr>
                <a:t>, we look at the digit in the ones place.</a:t>
              </a: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(a) If the digit &lt; 5, we round to the smaller ten.</a:t>
              </a: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(b) If the digit &gt; 5, we round to the bigger ten.</a:t>
              </a: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(c) If the digit = 5, we round to the bigger ten.</a:t>
              </a:r>
              <a:endParaRPr lang="en-SG" sz="2600" dirty="0">
                <a:latin typeface="+mj-lt"/>
              </a:endParaRPr>
            </a:p>
            <a:p>
              <a:pPr>
                <a:defRPr/>
              </a:pPr>
              <a:endParaRPr lang="en-US" dirty="0">
                <a:latin typeface="+mj-lt"/>
              </a:endParaRP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Example: </a:t>
              </a:r>
            </a:p>
          </p:txBody>
        </p:sp>
        <p:pic>
          <p:nvPicPr>
            <p:cNvPr id="58374" name="Picture 2">
              <a:extLst>
                <a:ext uri="{FF2B5EF4-FFF2-40B4-BE49-F238E27FC236}">
                  <a16:creationId xmlns:a16="http://schemas.microsoft.com/office/drawing/2014/main" id="{2540D80F-38C4-4AD6-A218-89A163C48C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74775" y="4389083"/>
              <a:ext cx="6143625" cy="1257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3" name="Group 1">
            <a:extLst>
              <a:ext uri="{FF2B5EF4-FFF2-40B4-BE49-F238E27FC236}">
                <a16:creationId xmlns:a16="http://schemas.microsoft.com/office/drawing/2014/main" id="{01F8C2BA-F3C7-4DF4-8DB4-1A53731DB1F9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23555" name="Picture 2">
              <a:extLst>
                <a:ext uri="{FF2B5EF4-FFF2-40B4-BE49-F238E27FC236}">
                  <a16:creationId xmlns:a16="http://schemas.microsoft.com/office/drawing/2014/main" id="{622C93B4-90C5-4C59-9E8A-7AB0BBF38A4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3556" name="Group 2">
              <a:extLst>
                <a:ext uri="{FF2B5EF4-FFF2-40B4-BE49-F238E27FC236}">
                  <a16:creationId xmlns:a16="http://schemas.microsoft.com/office/drawing/2014/main" id="{97A93E2B-8D39-4A43-919A-733181E7360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1067CE30-9148-4749-80A3-46B60A18FCB0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23558" name="Rectangle 3">
                <a:extLst>
                  <a:ext uri="{FF2B5EF4-FFF2-40B4-BE49-F238E27FC236}">
                    <a16:creationId xmlns:a16="http://schemas.microsoft.com/office/drawing/2014/main" id="{4B227EAF-7D06-4EE6-B464-A97A8D034BC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0F6809BF-1374-4B0C-8A28-08A506218FD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8400" b="1"/>
              <a:t>Between</a:t>
            </a:r>
          </a:p>
        </p:txBody>
      </p:sp>
    </p:spTree>
    <p:extLst>
      <p:ext uri="{BB962C8B-B14F-4D97-AF65-F5344CB8AC3E}">
        <p14:creationId xmlns:p14="http://schemas.microsoft.com/office/powerpoint/2010/main" val="305221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F2335BE8-E01D-4CD9-9E4B-41479EDF9786}"/>
              </a:ext>
            </a:extLst>
          </p:cNvPr>
          <p:cNvSpPr txBox="1"/>
          <p:nvPr/>
        </p:nvSpPr>
        <p:spPr bwMode="auto">
          <a:xfrm>
            <a:off x="1671638" y="222250"/>
            <a:ext cx="8807450" cy="1200150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Between</a:t>
            </a:r>
            <a:endParaRPr lang="en-SG" sz="5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en-SG" dirty="0">
              <a:latin typeface="+mj-lt"/>
            </a:endParaRPr>
          </a:p>
        </p:txBody>
      </p:sp>
      <p:grpSp>
        <p:nvGrpSpPr>
          <p:cNvPr id="25602" name="Group 1">
            <a:extLst>
              <a:ext uri="{FF2B5EF4-FFF2-40B4-BE49-F238E27FC236}">
                <a16:creationId xmlns:a16="http://schemas.microsoft.com/office/drawing/2014/main" id="{BF0AAC1B-83F9-49AC-A005-6E4C8FD01F5A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25606" name="Picture 2">
              <a:extLst>
                <a:ext uri="{FF2B5EF4-FFF2-40B4-BE49-F238E27FC236}">
                  <a16:creationId xmlns:a16="http://schemas.microsoft.com/office/drawing/2014/main" id="{87F6062D-4946-479E-A30F-4B64967C15B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5607" name="Group 4">
              <a:extLst>
                <a:ext uri="{FF2B5EF4-FFF2-40B4-BE49-F238E27FC236}">
                  <a16:creationId xmlns:a16="http://schemas.microsoft.com/office/drawing/2014/main" id="{65AB38BC-4C68-4A5F-B255-8694D9E98D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6828912-3A0A-4ABB-92B3-B6757EB2B90D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25609" name="Rectangle 17">
                <a:extLst>
                  <a:ext uri="{FF2B5EF4-FFF2-40B4-BE49-F238E27FC236}">
                    <a16:creationId xmlns:a16="http://schemas.microsoft.com/office/drawing/2014/main" id="{53D85270-360B-41A1-B4C7-898EE4232FF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41B73B3-EFED-4DCE-8D39-8EC9E07411C8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635126"/>
            <a:ext cx="7632700" cy="3108325"/>
            <a:chOff x="971550" y="1635125"/>
            <a:chExt cx="7632700" cy="310854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D475EB70-9325-4F0C-944D-B27E2B56FFA5}"/>
                </a:ext>
              </a:extLst>
            </p:cNvPr>
            <p:cNvSpPr txBox="1"/>
            <p:nvPr/>
          </p:nvSpPr>
          <p:spPr bwMode="auto">
            <a:xfrm>
              <a:off x="971550" y="1635125"/>
              <a:ext cx="7632700" cy="3108543"/>
            </a:xfrm>
            <a:prstGeom prst="rect">
              <a:avLst/>
            </a:prstGeom>
            <a:noFill/>
            <a:ln w="76200" cap="rnd" cmpd="sng"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Example:</a:t>
              </a:r>
            </a:p>
            <a:p>
              <a:pPr>
                <a:defRPr/>
              </a:pPr>
              <a:endParaRPr lang="en-US" sz="2800" dirty="0">
                <a:latin typeface="+mj-lt"/>
              </a:endParaRPr>
            </a:p>
            <a:p>
              <a:pPr>
                <a:defRPr/>
              </a:pPr>
              <a:endParaRPr lang="en-US" sz="2800" dirty="0">
                <a:latin typeface="+mj-lt"/>
              </a:endParaRPr>
            </a:p>
            <a:p>
              <a:pPr>
                <a:defRPr/>
              </a:pPr>
              <a:endParaRPr lang="en-US" sz="2800" dirty="0">
                <a:latin typeface="+mj-lt"/>
              </a:endParaRPr>
            </a:p>
            <a:p>
              <a:pPr>
                <a:defRPr/>
              </a:pPr>
              <a:endParaRPr lang="en-US" sz="2800" dirty="0">
                <a:latin typeface="+mj-lt"/>
              </a:endParaRPr>
            </a:p>
            <a:p>
              <a:pPr>
                <a:defRPr/>
              </a:pPr>
              <a:endParaRPr lang="en-US" sz="2800" dirty="0">
                <a:latin typeface="+mj-lt"/>
              </a:endParaRPr>
            </a:p>
            <a:p>
              <a:pPr>
                <a:defRPr/>
              </a:pPr>
              <a:r>
                <a:rPr lang="en-US" sz="2800" dirty="0">
                  <a:latin typeface="+mj-lt"/>
                </a:rPr>
                <a:t>265 is exactly </a:t>
              </a:r>
              <a:r>
                <a:rPr lang="en-US" sz="2800" dirty="0">
                  <a:solidFill>
                    <a:srgbClr val="FF0000"/>
                  </a:solidFill>
                  <a:latin typeface="+mj-lt"/>
                </a:rPr>
                <a:t>between</a:t>
              </a:r>
              <a:r>
                <a:rPr lang="en-US" sz="2800" dirty="0">
                  <a:latin typeface="+mj-lt"/>
                </a:rPr>
                <a:t> 260 and 270. </a:t>
              </a:r>
            </a:p>
          </p:txBody>
        </p:sp>
        <p:pic>
          <p:nvPicPr>
            <p:cNvPr id="9222" name="Picture 2">
              <a:extLst>
                <a:ext uri="{FF2B5EF4-FFF2-40B4-BE49-F238E27FC236}">
                  <a16:creationId xmlns:a16="http://schemas.microsoft.com/office/drawing/2014/main" id="{33C745C6-6BCF-4CFE-97E1-942837A9258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44650" y="2792494"/>
              <a:ext cx="5834063" cy="1033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43396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769" name="Group 1">
            <a:extLst>
              <a:ext uri="{FF2B5EF4-FFF2-40B4-BE49-F238E27FC236}">
                <a16:creationId xmlns:a16="http://schemas.microsoft.com/office/drawing/2014/main" id="{91C8EDE4-AB7F-49E8-A376-635E0ABB25A5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32771" name="Picture 2">
              <a:extLst>
                <a:ext uri="{FF2B5EF4-FFF2-40B4-BE49-F238E27FC236}">
                  <a16:creationId xmlns:a16="http://schemas.microsoft.com/office/drawing/2014/main" id="{11272DFF-9A59-439C-8E59-CE46219323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2772" name="Group 2">
              <a:extLst>
                <a:ext uri="{FF2B5EF4-FFF2-40B4-BE49-F238E27FC236}">
                  <a16:creationId xmlns:a16="http://schemas.microsoft.com/office/drawing/2014/main" id="{DE88D7F6-2B55-4A97-8EFA-68EFA84379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60B79B46-A430-4323-9BBC-EB5B2F711AB5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32774" name="Rectangle 3">
                <a:extLst>
                  <a:ext uri="{FF2B5EF4-FFF2-40B4-BE49-F238E27FC236}">
                    <a16:creationId xmlns:a16="http://schemas.microsoft.com/office/drawing/2014/main" id="{9631983A-CF6B-4799-AF94-DC575F8AF9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C54F14E6-8637-4725-95AA-3697E7A755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8400" b="1"/>
              <a:t>Estimate</a:t>
            </a:r>
          </a:p>
        </p:txBody>
      </p:sp>
    </p:spTree>
    <p:extLst>
      <p:ext uri="{BB962C8B-B14F-4D97-AF65-F5344CB8AC3E}">
        <p14:creationId xmlns:p14="http://schemas.microsoft.com/office/powerpoint/2010/main" val="51459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1981A892-69C9-4446-9067-715CF6283112}"/>
              </a:ext>
            </a:extLst>
          </p:cNvPr>
          <p:cNvSpPr txBox="1"/>
          <p:nvPr/>
        </p:nvSpPr>
        <p:spPr bwMode="auto">
          <a:xfrm>
            <a:off x="1671638" y="222250"/>
            <a:ext cx="8807450" cy="1200150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Estimate</a:t>
            </a:r>
            <a:endParaRPr lang="en-SG" sz="5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en-SG" dirty="0">
              <a:latin typeface="+mj-lt"/>
            </a:endParaRPr>
          </a:p>
        </p:txBody>
      </p:sp>
      <p:grpSp>
        <p:nvGrpSpPr>
          <p:cNvPr id="34818" name="Group 1">
            <a:extLst>
              <a:ext uri="{FF2B5EF4-FFF2-40B4-BE49-F238E27FC236}">
                <a16:creationId xmlns:a16="http://schemas.microsoft.com/office/drawing/2014/main" id="{8ADD90CE-6F84-4B63-8E41-DD157D13D587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34820" name="Picture 2">
              <a:extLst>
                <a:ext uri="{FF2B5EF4-FFF2-40B4-BE49-F238E27FC236}">
                  <a16:creationId xmlns:a16="http://schemas.microsoft.com/office/drawing/2014/main" id="{A5BBCE8E-CAA6-442D-860C-80614659F3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4821" name="Group 4">
              <a:extLst>
                <a:ext uri="{FF2B5EF4-FFF2-40B4-BE49-F238E27FC236}">
                  <a16:creationId xmlns:a16="http://schemas.microsoft.com/office/drawing/2014/main" id="{0F6D9F8D-B848-4A8E-B4F5-C17355D861A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FB59CC6-3CBD-432A-A260-8AA3BB0B31F0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34823" name="Rectangle 17">
                <a:extLst>
                  <a:ext uri="{FF2B5EF4-FFF2-40B4-BE49-F238E27FC236}">
                    <a16:creationId xmlns:a16="http://schemas.microsoft.com/office/drawing/2014/main" id="{093EC17E-CBEF-4252-9EEF-0B37E8EB3E2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D90678CF-B077-4FDE-9C97-7A48CD5849F6}"/>
              </a:ext>
            </a:extLst>
          </p:cNvPr>
          <p:cNvSpPr txBox="1"/>
          <p:nvPr/>
        </p:nvSpPr>
        <p:spPr bwMode="auto">
          <a:xfrm>
            <a:off x="2495550" y="1635126"/>
            <a:ext cx="7632700" cy="523875"/>
          </a:xfrm>
          <a:prstGeom prst="rect">
            <a:avLst/>
          </a:prstGeom>
          <a:noFill/>
          <a:ln w="76200" cap="rnd" cmpd="sng"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>
                <a:latin typeface="+mj-lt"/>
              </a:rPr>
              <a:t>A reasonable guess of the actual number.</a:t>
            </a:r>
          </a:p>
        </p:txBody>
      </p:sp>
    </p:spTree>
    <p:extLst>
      <p:ext uri="{BB962C8B-B14F-4D97-AF65-F5344CB8AC3E}">
        <p14:creationId xmlns:p14="http://schemas.microsoft.com/office/powerpoint/2010/main" val="48637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633" name="Group 1">
            <a:extLst>
              <a:ext uri="{FF2B5EF4-FFF2-40B4-BE49-F238E27FC236}">
                <a16:creationId xmlns:a16="http://schemas.microsoft.com/office/drawing/2014/main" id="{B817B2D0-2112-4E88-9202-F62EDD4D2CB5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69635" name="Picture 2">
              <a:extLst>
                <a:ext uri="{FF2B5EF4-FFF2-40B4-BE49-F238E27FC236}">
                  <a16:creationId xmlns:a16="http://schemas.microsoft.com/office/drawing/2014/main" id="{1D0310E4-0CED-447B-AE0D-CC8782A153E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9636" name="Group 2">
              <a:extLst>
                <a:ext uri="{FF2B5EF4-FFF2-40B4-BE49-F238E27FC236}">
                  <a16:creationId xmlns:a16="http://schemas.microsoft.com/office/drawing/2014/main" id="{E6E418CC-6DE9-46B7-B9C6-B14A3AA3A4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98A27519-28A2-4BB2-A27E-97C8C3619784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69638" name="Rectangle 3">
                <a:extLst>
                  <a:ext uri="{FF2B5EF4-FFF2-40B4-BE49-F238E27FC236}">
                    <a16:creationId xmlns:a16="http://schemas.microsoft.com/office/drawing/2014/main" id="{EEFA092E-0AAE-4636-BC8B-2E3CB625D4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97473C79-A8DB-4ED1-9673-B3747709C2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8400" b="1"/>
              <a:t>Range</a:t>
            </a:r>
          </a:p>
        </p:txBody>
      </p:sp>
    </p:spTree>
    <p:extLst>
      <p:ext uri="{BB962C8B-B14F-4D97-AF65-F5344CB8AC3E}">
        <p14:creationId xmlns:p14="http://schemas.microsoft.com/office/powerpoint/2010/main" val="1112537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B311CAD-CEFF-45A4-9395-C4636BBA12F6}"/>
              </a:ext>
            </a:extLst>
          </p:cNvPr>
          <p:cNvSpPr txBox="1"/>
          <p:nvPr/>
        </p:nvSpPr>
        <p:spPr bwMode="auto">
          <a:xfrm>
            <a:off x="1671638" y="222250"/>
            <a:ext cx="8807450" cy="1200150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Range</a:t>
            </a:r>
            <a:endParaRPr lang="en-SG" sz="5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en-SG" dirty="0">
              <a:latin typeface="+mj-lt"/>
            </a:endParaRPr>
          </a:p>
        </p:txBody>
      </p:sp>
      <p:grpSp>
        <p:nvGrpSpPr>
          <p:cNvPr id="71682" name="Group 1">
            <a:extLst>
              <a:ext uri="{FF2B5EF4-FFF2-40B4-BE49-F238E27FC236}">
                <a16:creationId xmlns:a16="http://schemas.microsoft.com/office/drawing/2014/main" id="{F5551B26-7C4A-43CF-83AA-C4AA5EA2A0D4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71686" name="Picture 2">
              <a:extLst>
                <a:ext uri="{FF2B5EF4-FFF2-40B4-BE49-F238E27FC236}">
                  <a16:creationId xmlns:a16="http://schemas.microsoft.com/office/drawing/2014/main" id="{344D8079-664F-4BF2-86CF-FE07E8876BC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1687" name="Group 4">
              <a:extLst>
                <a:ext uri="{FF2B5EF4-FFF2-40B4-BE49-F238E27FC236}">
                  <a16:creationId xmlns:a16="http://schemas.microsoft.com/office/drawing/2014/main" id="{8339A21F-B4CC-496F-A45D-389078818E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061613E2-F905-477B-9015-97BC3A5AF2A7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71689" name="Rectangle 17">
                <a:extLst>
                  <a:ext uri="{FF2B5EF4-FFF2-40B4-BE49-F238E27FC236}">
                    <a16:creationId xmlns:a16="http://schemas.microsoft.com/office/drawing/2014/main" id="{EE1029CE-2DB3-4CC8-BCF6-3F58167E1CC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C011499D-39C2-4925-8247-CF2B20BD8F7E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635126"/>
            <a:ext cx="7816850" cy="4401205"/>
            <a:chOff x="971549" y="1635125"/>
            <a:chExt cx="7817609" cy="4401183"/>
          </a:xfrm>
        </p:grpSpPr>
        <p:sp>
          <p:nvSpPr>
            <p:cNvPr id="71684" name="TextBox 11">
              <a:extLst>
                <a:ext uri="{FF2B5EF4-FFF2-40B4-BE49-F238E27FC236}">
                  <a16:creationId xmlns:a16="http://schemas.microsoft.com/office/drawing/2014/main" id="{B6DF0C85-9FB0-4C7C-AE97-C28166DBD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1549" y="1635125"/>
              <a:ext cx="7817609" cy="44011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76200" cap="rnd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r>
                <a:rPr lang="en-US" altLang="en-US" sz="2800">
                  <a:latin typeface="Calibri" panose="020F0502020204030204" pitchFamily="34" charset="0"/>
                </a:rPr>
                <a:t>A </a:t>
              </a:r>
              <a:r>
                <a:rPr lang="en-US" altLang="en-US" sz="2800">
                  <a:solidFill>
                    <a:srgbClr val="FF0000"/>
                  </a:solidFill>
                  <a:latin typeface="Calibri" panose="020F0502020204030204" pitchFamily="34" charset="0"/>
                </a:rPr>
                <a:t>range</a:t>
              </a:r>
              <a:r>
                <a:rPr lang="en-US" altLang="en-US" sz="2800">
                  <a:latin typeface="Calibri" panose="020F0502020204030204" pitchFamily="34" charset="0"/>
                </a:rPr>
                <a:t> of numbers is a set of numbers.</a:t>
              </a:r>
            </a:p>
            <a:p>
              <a:pPr eaLnBrk="1" hangingPunct="1"/>
              <a:endParaRPr lang="en-US" altLang="en-US" sz="2800">
                <a:latin typeface="Calibri" panose="020F0502020204030204" pitchFamily="34" charset="0"/>
              </a:endParaRPr>
            </a:p>
            <a:p>
              <a:pPr eaLnBrk="1" hangingPunct="1"/>
              <a:r>
                <a:rPr lang="en-US" altLang="en-US" sz="2800">
                  <a:latin typeface="Calibri" panose="020F0502020204030204" pitchFamily="34" charset="0"/>
                </a:rPr>
                <a:t>Example: </a:t>
              </a:r>
            </a:p>
            <a:p>
              <a:pPr eaLnBrk="1" hangingPunct="1"/>
              <a:endParaRPr lang="en-US" altLang="en-US" sz="2800">
                <a:latin typeface="Calibri" panose="020F0502020204030204" pitchFamily="34" charset="0"/>
              </a:endParaRPr>
            </a:p>
            <a:p>
              <a:pPr eaLnBrk="1" hangingPunct="1"/>
              <a:endParaRPr lang="en-US" altLang="en-US" sz="2800">
                <a:latin typeface="Calibri" panose="020F0502020204030204" pitchFamily="34" charset="0"/>
              </a:endParaRPr>
            </a:p>
            <a:p>
              <a:pPr eaLnBrk="1" hangingPunct="1"/>
              <a:endParaRPr lang="en-US" altLang="en-US" sz="2800">
                <a:latin typeface="Calibri" panose="020F0502020204030204" pitchFamily="34" charset="0"/>
              </a:endParaRPr>
            </a:p>
            <a:p>
              <a:pPr eaLnBrk="1" hangingPunct="1"/>
              <a:endParaRPr lang="en-US" altLang="en-US" sz="2800">
                <a:latin typeface="Calibri" panose="020F0502020204030204" pitchFamily="34" charset="0"/>
              </a:endParaRPr>
            </a:p>
            <a:p>
              <a:pPr eaLnBrk="1" hangingPunct="1"/>
              <a:r>
                <a:rPr lang="en-US" altLang="en-US" sz="2800">
                  <a:latin typeface="Calibri" panose="020F0502020204030204" pitchFamily="34" charset="0"/>
                </a:rPr>
                <a:t>The </a:t>
              </a:r>
              <a:r>
                <a:rPr lang="en-US" altLang="en-US" sz="2800">
                  <a:solidFill>
                    <a:srgbClr val="FF0000"/>
                  </a:solidFill>
                  <a:latin typeface="Calibri" panose="020F0502020204030204" pitchFamily="34" charset="0"/>
                </a:rPr>
                <a:t>range</a:t>
              </a:r>
              <a:r>
                <a:rPr lang="en-US" altLang="en-US" sz="2800">
                  <a:latin typeface="Calibri" panose="020F0502020204030204" pitchFamily="34" charset="0"/>
                </a:rPr>
                <a:t> </a:t>
              </a:r>
              <a:r>
                <a:rPr lang="ja-JP" altLang="en-US" sz="2800">
                  <a:latin typeface="Calibri" panose="020F0502020204030204" pitchFamily="34" charset="0"/>
                </a:rPr>
                <a:t>‘</a:t>
              </a:r>
              <a:r>
                <a:rPr lang="en-US" altLang="ja-JP" sz="2800">
                  <a:latin typeface="Calibri" panose="020F0502020204030204" pitchFamily="34" charset="0"/>
                </a:rPr>
                <a:t>30 to 40</a:t>
              </a:r>
              <a:r>
                <a:rPr lang="ja-JP" altLang="en-US" sz="2800">
                  <a:latin typeface="Calibri" panose="020F0502020204030204" pitchFamily="34" charset="0"/>
                </a:rPr>
                <a:t>’</a:t>
              </a:r>
              <a:r>
                <a:rPr lang="en-US" altLang="ja-JP" sz="2800">
                  <a:latin typeface="Calibri" panose="020F0502020204030204" pitchFamily="34" charset="0"/>
                </a:rPr>
                <a:t> includes the following numbers: 30, 31, 32, 33, 34, 35, 36, 37, 38, 39 and 40.</a:t>
              </a:r>
              <a:endParaRPr lang="en-US" altLang="en-US" sz="2800">
                <a:latin typeface="Calibri" panose="020F0502020204030204" pitchFamily="34" charset="0"/>
              </a:endParaRPr>
            </a:p>
          </p:txBody>
        </p:sp>
        <p:pic>
          <p:nvPicPr>
            <p:cNvPr id="48134" name="Picture 2">
              <a:extLst>
                <a:ext uri="{FF2B5EF4-FFF2-40B4-BE49-F238E27FC236}">
                  <a16:creationId xmlns:a16="http://schemas.microsoft.com/office/drawing/2014/main" id="{90F665EF-FF8D-491C-B20E-43B055FB974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49433" y="3509954"/>
              <a:ext cx="6671323" cy="60324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679486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5757B8EC-95B0-4463-94BB-309AA2EBDC68}"/>
              </a:ext>
            </a:extLst>
          </p:cNvPr>
          <p:cNvSpPr txBox="1"/>
          <p:nvPr/>
        </p:nvSpPr>
        <p:spPr bwMode="auto">
          <a:xfrm>
            <a:off x="1671638" y="222250"/>
            <a:ext cx="8807450" cy="1200150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One thousand</a:t>
            </a:r>
            <a:endParaRPr lang="en-SG" sz="5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en-SG" dirty="0">
              <a:latin typeface="+mj-lt"/>
            </a:endParaRPr>
          </a:p>
        </p:txBody>
      </p:sp>
      <p:grpSp>
        <p:nvGrpSpPr>
          <p:cNvPr id="62466" name="Group 1">
            <a:extLst>
              <a:ext uri="{FF2B5EF4-FFF2-40B4-BE49-F238E27FC236}">
                <a16:creationId xmlns:a16="http://schemas.microsoft.com/office/drawing/2014/main" id="{2FE59630-0502-49F2-8859-A6F6119AC4F1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62470" name="Picture 2">
              <a:extLst>
                <a:ext uri="{FF2B5EF4-FFF2-40B4-BE49-F238E27FC236}">
                  <a16:creationId xmlns:a16="http://schemas.microsoft.com/office/drawing/2014/main" id="{475FA3E4-724E-448A-8A35-247EF589F8B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2471" name="Group 4">
              <a:extLst>
                <a:ext uri="{FF2B5EF4-FFF2-40B4-BE49-F238E27FC236}">
                  <a16:creationId xmlns:a16="http://schemas.microsoft.com/office/drawing/2014/main" id="{61E18D11-7CB0-4BAD-9D7C-496B73BDFC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9DBAD98-17D4-434F-8C03-74441798BBD9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62473" name="Rectangle 17">
                <a:extLst>
                  <a:ext uri="{FF2B5EF4-FFF2-40B4-BE49-F238E27FC236}">
                    <a16:creationId xmlns:a16="http://schemas.microsoft.com/office/drawing/2014/main" id="{F435F182-D578-47EB-AB58-163860C642D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A7A8FDE-9D79-401D-88B1-EC65135B562C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635125"/>
            <a:ext cx="7632700" cy="4032250"/>
            <a:chOff x="971550" y="1635125"/>
            <a:chExt cx="7632700" cy="403187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57CA874F-99D0-4393-AF74-F61F4DC4BB57}"/>
                </a:ext>
              </a:extLst>
            </p:cNvPr>
            <p:cNvSpPr txBox="1"/>
            <p:nvPr/>
          </p:nvSpPr>
          <p:spPr bwMode="auto">
            <a:xfrm>
              <a:off x="971550" y="1635125"/>
              <a:ext cx="7632700" cy="4031873"/>
            </a:xfrm>
            <a:prstGeom prst="rect">
              <a:avLst/>
            </a:prstGeom>
            <a:noFill/>
            <a:ln w="76200" cap="rnd" cmpd="sng"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Example:</a:t>
              </a: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r>
                <a:rPr lang="en-US" sz="2800" dirty="0">
                  <a:latin typeface="+mj-lt"/>
                </a:rPr>
                <a:t>Ten hundreds = </a:t>
              </a:r>
              <a:r>
                <a:rPr lang="en-US" sz="2800" dirty="0">
                  <a:solidFill>
                    <a:srgbClr val="FF0000"/>
                  </a:solidFill>
                  <a:latin typeface="+mj-lt"/>
                </a:rPr>
                <a:t>One thousand</a:t>
              </a:r>
            </a:p>
          </p:txBody>
        </p:sp>
        <p:pic>
          <p:nvPicPr>
            <p:cNvPr id="37894" name="Picture 2">
              <a:extLst>
                <a:ext uri="{FF2B5EF4-FFF2-40B4-BE49-F238E27FC236}">
                  <a16:creationId xmlns:a16="http://schemas.microsoft.com/office/drawing/2014/main" id="{2EC77313-B41E-4700-9290-4CCD706170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22650" y="2008153"/>
              <a:ext cx="2481263" cy="29937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557313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01" name="Group 1">
            <a:extLst>
              <a:ext uri="{FF2B5EF4-FFF2-40B4-BE49-F238E27FC236}">
                <a16:creationId xmlns:a16="http://schemas.microsoft.com/office/drawing/2014/main" id="{8AAA6BA8-7867-49CB-A65E-2CB20D05E494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51203" name="Picture 2">
              <a:extLst>
                <a:ext uri="{FF2B5EF4-FFF2-40B4-BE49-F238E27FC236}">
                  <a16:creationId xmlns:a16="http://schemas.microsoft.com/office/drawing/2014/main" id="{5C73937B-30E6-46AB-B3C5-FAED389648E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1204" name="Group 2">
              <a:extLst>
                <a:ext uri="{FF2B5EF4-FFF2-40B4-BE49-F238E27FC236}">
                  <a16:creationId xmlns:a16="http://schemas.microsoft.com/office/drawing/2014/main" id="{37463099-9859-4D5D-A59B-BE312D23015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08612A37-A37C-42A9-B5F6-F63EBB6BF432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51206" name="Rectangle 3">
                <a:extLst>
                  <a:ext uri="{FF2B5EF4-FFF2-40B4-BE49-F238E27FC236}">
                    <a16:creationId xmlns:a16="http://schemas.microsoft.com/office/drawing/2014/main" id="{05292EB4-EBF9-4DE3-AFF1-06CB779FE77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72684E24-66FC-44BC-BD91-E598782767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8400" b="1"/>
              <a:t>Hundreds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AAB6BF56-DE95-4ED6-B6EA-509470A0DD6E}"/>
              </a:ext>
            </a:extLst>
          </p:cNvPr>
          <p:cNvSpPr txBox="1"/>
          <p:nvPr/>
        </p:nvSpPr>
        <p:spPr bwMode="auto">
          <a:xfrm>
            <a:off x="1671638" y="222250"/>
            <a:ext cx="8807450" cy="1200150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Hundreds</a:t>
            </a:r>
            <a:endParaRPr lang="en-SG" sz="5400" dirty="0">
              <a:solidFill>
                <a:schemeClr val="bg1"/>
              </a:solidFill>
              <a:latin typeface="+mj-lt"/>
            </a:endParaRPr>
          </a:p>
          <a:p>
            <a:pPr>
              <a:defRPr/>
            </a:pPr>
            <a:endParaRPr lang="en-SG" dirty="0">
              <a:latin typeface="+mj-lt"/>
            </a:endParaRPr>
          </a:p>
        </p:txBody>
      </p:sp>
      <p:grpSp>
        <p:nvGrpSpPr>
          <p:cNvPr id="53250" name="Group 1">
            <a:extLst>
              <a:ext uri="{FF2B5EF4-FFF2-40B4-BE49-F238E27FC236}">
                <a16:creationId xmlns:a16="http://schemas.microsoft.com/office/drawing/2014/main" id="{5AE87C9B-988F-425E-84B3-7DF524E2E72E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53252" name="Picture 2">
              <a:extLst>
                <a:ext uri="{FF2B5EF4-FFF2-40B4-BE49-F238E27FC236}">
                  <a16:creationId xmlns:a16="http://schemas.microsoft.com/office/drawing/2014/main" id="{85981980-0C58-4A6C-9E7B-AE95D480A03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53253" name="Group 4">
              <a:extLst>
                <a:ext uri="{FF2B5EF4-FFF2-40B4-BE49-F238E27FC236}">
                  <a16:creationId xmlns:a16="http://schemas.microsoft.com/office/drawing/2014/main" id="{59108C44-7C5D-40A5-B78E-7F8436BE1F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577C32E1-661C-4355-A39C-FF56B11FED13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53255" name="Rectangle 17">
                <a:extLst>
                  <a:ext uri="{FF2B5EF4-FFF2-40B4-BE49-F238E27FC236}">
                    <a16:creationId xmlns:a16="http://schemas.microsoft.com/office/drawing/2014/main" id="{CC5A8F39-E9A2-4B1C-9F96-864E08955F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11" name="Title 1">
            <a:extLst>
              <a:ext uri="{FF2B5EF4-FFF2-40B4-BE49-F238E27FC236}">
                <a16:creationId xmlns:a16="http://schemas.microsoft.com/office/drawing/2014/main" id="{DA5CE613-CF61-413C-AE22-8FE1FF16CF36}"/>
              </a:ext>
            </a:extLst>
          </p:cNvPr>
          <p:cNvSpPr txBox="1">
            <a:spLocks/>
          </p:cNvSpPr>
          <p:nvPr/>
        </p:nvSpPr>
        <p:spPr bwMode="auto">
          <a:xfrm>
            <a:off x="2566989" y="1617664"/>
            <a:ext cx="6624637" cy="360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2800">
                <a:latin typeface="Calibri" panose="020F0502020204030204" pitchFamily="34" charset="0"/>
              </a:rPr>
              <a:t>Example:</a:t>
            </a:r>
            <a:br>
              <a:rPr lang="en-US" altLang="en-US" sz="1700">
                <a:latin typeface="Calibri" panose="020F0502020204030204" pitchFamily="34" charset="0"/>
              </a:rPr>
            </a:br>
            <a:br>
              <a:rPr lang="en-US" altLang="en-US" sz="2800">
                <a:latin typeface="Calibri" panose="020F0502020204030204" pitchFamily="34" charset="0"/>
              </a:rPr>
            </a:br>
            <a:r>
              <a:rPr lang="en-US" altLang="en-US" sz="2800">
                <a:latin typeface="Calibri" panose="020F0502020204030204" pitchFamily="34" charset="0"/>
              </a:rPr>
              <a:t>2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</a:rPr>
              <a:t>hundreds</a:t>
            </a:r>
            <a:r>
              <a:rPr lang="en-US" altLang="en-US" sz="2800">
                <a:latin typeface="Calibri" panose="020F0502020204030204" pitchFamily="34" charset="0"/>
              </a:rPr>
              <a:t> = 200</a:t>
            </a:r>
          </a:p>
          <a:p>
            <a:r>
              <a:rPr lang="en-US" altLang="en-US" sz="2800">
                <a:latin typeface="Calibri" panose="020F0502020204030204" pitchFamily="34" charset="0"/>
              </a:rPr>
              <a:t>We can say that the value of 2 </a:t>
            </a:r>
            <a:r>
              <a:rPr lang="en-US" altLang="en-US" sz="2800">
                <a:solidFill>
                  <a:srgbClr val="FF0000"/>
                </a:solidFill>
                <a:latin typeface="Calibri" panose="020F0502020204030204" pitchFamily="34" charset="0"/>
              </a:rPr>
              <a:t>hundreds</a:t>
            </a:r>
            <a:r>
              <a:rPr lang="en-US" altLang="en-US" sz="2800">
                <a:latin typeface="Calibri" panose="020F0502020204030204" pitchFamily="34" charset="0"/>
              </a:rPr>
              <a:t> is the same as 200.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17" name="Group 1">
            <a:extLst>
              <a:ext uri="{FF2B5EF4-FFF2-40B4-BE49-F238E27FC236}">
                <a16:creationId xmlns:a16="http://schemas.microsoft.com/office/drawing/2014/main" id="{DBAB8D11-6234-41B9-8115-C07DAFD403B5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60419" name="Picture 2">
              <a:extLst>
                <a:ext uri="{FF2B5EF4-FFF2-40B4-BE49-F238E27FC236}">
                  <a16:creationId xmlns:a16="http://schemas.microsoft.com/office/drawing/2014/main" id="{0F995902-0FAB-461B-8809-C81534215F4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0420" name="Group 2">
              <a:extLst>
                <a:ext uri="{FF2B5EF4-FFF2-40B4-BE49-F238E27FC236}">
                  <a16:creationId xmlns:a16="http://schemas.microsoft.com/office/drawing/2014/main" id="{7FB6998C-D22C-42E7-84CE-CE7103DE7CD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0D39A84-FAA1-4375-B42E-2720A218A3BE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60422" name="Rectangle 3">
                <a:extLst>
                  <a:ext uri="{FF2B5EF4-FFF2-40B4-BE49-F238E27FC236}">
                    <a16:creationId xmlns:a16="http://schemas.microsoft.com/office/drawing/2014/main" id="{CF3C06D4-D989-45B6-8932-58C40F3E871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2CDFA1EB-4AF4-4A89-85FF-C46A7242CC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8400" b="1"/>
              <a:t>One thousand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777" name="Group 1">
            <a:extLst>
              <a:ext uri="{FF2B5EF4-FFF2-40B4-BE49-F238E27FC236}">
                <a16:creationId xmlns:a16="http://schemas.microsoft.com/office/drawing/2014/main" id="{B17B9BA5-4905-4217-AD19-DFA29BD1CBA1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75779" name="Picture 2">
              <a:extLst>
                <a:ext uri="{FF2B5EF4-FFF2-40B4-BE49-F238E27FC236}">
                  <a16:creationId xmlns:a16="http://schemas.microsoft.com/office/drawing/2014/main" id="{EEF927D9-2DD7-4CBB-AB26-ADF68E1FA9A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5780" name="Group 2">
              <a:extLst>
                <a:ext uri="{FF2B5EF4-FFF2-40B4-BE49-F238E27FC236}">
                  <a16:creationId xmlns:a16="http://schemas.microsoft.com/office/drawing/2014/main" id="{3224A754-7E32-4D0F-8279-36CEE09D2C1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D49AB8B-B09C-493E-8C56-94A66406296B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75782" name="Rectangle 3">
                <a:extLst>
                  <a:ext uri="{FF2B5EF4-FFF2-40B4-BE49-F238E27FC236}">
                    <a16:creationId xmlns:a16="http://schemas.microsoft.com/office/drawing/2014/main" id="{BE7491A1-FD2B-4E50-83F4-439929C474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F01A2352-33DB-46FE-AFBA-0DC9232925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8400" b="1"/>
              <a:t>Regroup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61BBB1D7-F200-4F20-94EF-59ECBFF24983}"/>
              </a:ext>
            </a:extLst>
          </p:cNvPr>
          <p:cNvSpPr txBox="1"/>
          <p:nvPr/>
        </p:nvSpPr>
        <p:spPr bwMode="auto">
          <a:xfrm>
            <a:off x="1671638" y="222251"/>
            <a:ext cx="8807450" cy="923925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Regroup</a:t>
            </a:r>
            <a:endParaRPr lang="en-SG" dirty="0">
              <a:latin typeface="+mj-lt"/>
            </a:endParaRPr>
          </a:p>
        </p:txBody>
      </p:sp>
      <p:grpSp>
        <p:nvGrpSpPr>
          <p:cNvPr id="77826" name="Group 1">
            <a:extLst>
              <a:ext uri="{FF2B5EF4-FFF2-40B4-BE49-F238E27FC236}">
                <a16:creationId xmlns:a16="http://schemas.microsoft.com/office/drawing/2014/main" id="{7297D72D-534E-40AD-92B4-3A52AF0A6730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77832" name="Picture 2">
              <a:extLst>
                <a:ext uri="{FF2B5EF4-FFF2-40B4-BE49-F238E27FC236}">
                  <a16:creationId xmlns:a16="http://schemas.microsoft.com/office/drawing/2014/main" id="{62393F4B-7C85-439A-B2D2-386ABC75C4E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7833" name="Group 4">
              <a:extLst>
                <a:ext uri="{FF2B5EF4-FFF2-40B4-BE49-F238E27FC236}">
                  <a16:creationId xmlns:a16="http://schemas.microsoft.com/office/drawing/2014/main" id="{190C93D7-787C-4849-9145-6ED15D90588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99698C6-F68A-404C-A934-3295A0FC5307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77835" name="Rectangle 17">
                <a:extLst>
                  <a:ext uri="{FF2B5EF4-FFF2-40B4-BE49-F238E27FC236}">
                    <a16:creationId xmlns:a16="http://schemas.microsoft.com/office/drawing/2014/main" id="{0B0746B5-01D1-464A-9D7D-C2CB98C42CB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833C7982-86DD-4DE3-B426-6E4AE6B7FBAD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635126"/>
            <a:ext cx="7632700" cy="3870325"/>
            <a:chOff x="971550" y="1635125"/>
            <a:chExt cx="7632700" cy="3870679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B28348E-F2E0-4735-852C-BF886FB1E453}"/>
                </a:ext>
              </a:extLst>
            </p:cNvPr>
            <p:cNvSpPr txBox="1"/>
            <p:nvPr/>
          </p:nvSpPr>
          <p:spPr bwMode="auto">
            <a:xfrm>
              <a:off x="971550" y="1635125"/>
              <a:ext cx="7632700" cy="2554522"/>
            </a:xfrm>
            <a:prstGeom prst="rect">
              <a:avLst/>
            </a:prstGeom>
            <a:noFill/>
            <a:ln w="76200" cap="rnd" cmpd="sng"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800" dirty="0">
                  <a:latin typeface="+mj-lt"/>
                </a:rPr>
                <a:t>We need to </a:t>
              </a:r>
              <a:r>
                <a:rPr lang="en-US" sz="2800" dirty="0">
                  <a:solidFill>
                    <a:srgbClr val="FF0000"/>
                  </a:solidFill>
                  <a:latin typeface="+mj-lt"/>
                </a:rPr>
                <a:t>regroup</a:t>
              </a:r>
              <a:r>
                <a:rPr lang="en-US" sz="2800" dirty="0">
                  <a:latin typeface="+mj-lt"/>
                </a:rPr>
                <a:t> in a place value when</a:t>
              </a:r>
            </a:p>
            <a:p>
              <a:pPr>
                <a:defRPr/>
              </a:pPr>
              <a:r>
                <a:rPr lang="en-US" sz="2800" dirty="0">
                  <a:latin typeface="+mj-lt"/>
                </a:rPr>
                <a:t>- we get more than 9 after adding; or</a:t>
              </a:r>
            </a:p>
            <a:p>
              <a:pPr>
                <a:defRPr/>
              </a:pPr>
              <a:r>
                <a:rPr lang="en-US" sz="2800" dirty="0">
                  <a:latin typeface="+mj-lt"/>
                </a:rPr>
                <a:t>- we subtract a greater number from a smaller</a:t>
              </a:r>
              <a:br>
                <a:rPr lang="en-US" sz="2800" dirty="0">
                  <a:latin typeface="+mj-lt"/>
                </a:rPr>
              </a:br>
              <a:r>
                <a:rPr lang="en-US" sz="2800" dirty="0">
                  <a:latin typeface="+mj-lt"/>
                </a:rPr>
                <a:t>  number.</a:t>
              </a:r>
              <a:endParaRPr lang="en-SG" sz="2800" dirty="0">
                <a:latin typeface="+mj-lt"/>
              </a:endParaRPr>
            </a:p>
            <a:p>
              <a:pPr>
                <a:defRPr/>
              </a:pPr>
              <a:endParaRPr lang="en-US" sz="2000" dirty="0">
                <a:latin typeface="+mj-lt"/>
              </a:endParaRPr>
            </a:p>
            <a:p>
              <a:pPr>
                <a:defRPr/>
              </a:pPr>
              <a:r>
                <a:rPr lang="en-US" sz="2800" dirty="0">
                  <a:latin typeface="+mj-lt"/>
                </a:rPr>
                <a:t>Example: </a:t>
              </a:r>
            </a:p>
          </p:txBody>
        </p:sp>
        <p:grpSp>
          <p:nvGrpSpPr>
            <p:cNvPr id="77829" name="Group 2">
              <a:extLst>
                <a:ext uri="{FF2B5EF4-FFF2-40B4-BE49-F238E27FC236}">
                  <a16:creationId xmlns:a16="http://schemas.microsoft.com/office/drawing/2014/main" id="{981FCB05-D647-4F62-9CB4-494AD67B9B0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7459" y="4271453"/>
              <a:ext cx="6305977" cy="1234351"/>
              <a:chOff x="1407459" y="4381021"/>
              <a:chExt cx="6305977" cy="1234523"/>
            </a:xfrm>
          </p:grpSpPr>
          <p:pic>
            <p:nvPicPr>
              <p:cNvPr id="52231" name="Picture 2">
                <a:extLst>
                  <a:ext uri="{FF2B5EF4-FFF2-40B4-BE49-F238E27FC236}">
                    <a16:creationId xmlns:a16="http://schemas.microsoft.com/office/drawing/2014/main" id="{7888BF6C-6748-4F6D-BF2E-97234E27483D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97438" y="4389711"/>
                <a:ext cx="2816225" cy="1225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  <p:pic>
            <p:nvPicPr>
              <p:cNvPr id="52232" name="Picture 3">
                <a:extLst>
                  <a:ext uri="{FF2B5EF4-FFF2-40B4-BE49-F238E27FC236}">
                    <a16:creationId xmlns:a16="http://schemas.microsoft.com/office/drawing/2014/main" id="{F142CB1E-D906-451F-85EA-B1CA0F3BEA40}"/>
                  </a:ext>
                </a:extLst>
              </p:cNvPr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08113" y="4381772"/>
                <a:ext cx="2816225" cy="12258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pic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21" name="Group 1">
            <a:extLst>
              <a:ext uri="{FF2B5EF4-FFF2-40B4-BE49-F238E27FC236}">
                <a16:creationId xmlns:a16="http://schemas.microsoft.com/office/drawing/2014/main" id="{3E863424-5D88-4D71-A7B0-9979A05B50F2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81923" name="Picture 2">
              <a:extLst>
                <a:ext uri="{FF2B5EF4-FFF2-40B4-BE49-F238E27FC236}">
                  <a16:creationId xmlns:a16="http://schemas.microsoft.com/office/drawing/2014/main" id="{FBD5F95D-8A04-4C7D-A746-D17C2DEBD31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1924" name="Group 2">
              <a:extLst>
                <a:ext uri="{FF2B5EF4-FFF2-40B4-BE49-F238E27FC236}">
                  <a16:creationId xmlns:a16="http://schemas.microsoft.com/office/drawing/2014/main" id="{BFE5A100-A859-44F5-8F60-800D625F6D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AE6E470-85CE-4996-8582-E1C86632AC35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81926" name="Rectangle 3">
                <a:extLst>
                  <a:ext uri="{FF2B5EF4-FFF2-40B4-BE49-F238E27FC236}">
                    <a16:creationId xmlns:a16="http://schemas.microsoft.com/office/drawing/2014/main" id="{F748A190-F1FE-4998-B5D7-46D99D639A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A993E83C-E9C5-4C3D-BBA5-EFAF2C6F2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8400" b="1"/>
              <a:t>Round to the nearest hundred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076AB236-3A4A-4668-B2DA-E11AD05318CF}"/>
              </a:ext>
            </a:extLst>
          </p:cNvPr>
          <p:cNvSpPr txBox="1"/>
          <p:nvPr/>
        </p:nvSpPr>
        <p:spPr bwMode="auto">
          <a:xfrm>
            <a:off x="1671638" y="222251"/>
            <a:ext cx="8807450" cy="923925"/>
          </a:xfrm>
          <a:prstGeom prst="rect">
            <a:avLst/>
          </a:prstGeom>
          <a:solidFill>
            <a:srgbClr val="00B0F0"/>
          </a:solidFill>
          <a:ln w="76200" cap="rnd" cmpd="sng">
            <a:noFill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>
                <a:solidFill>
                  <a:schemeClr val="bg1"/>
                </a:solidFill>
                <a:latin typeface="+mj-lt"/>
              </a:rPr>
              <a:t>Round to the nearest hundred</a:t>
            </a:r>
            <a:endParaRPr lang="en-SG" dirty="0">
              <a:latin typeface="+mj-lt"/>
            </a:endParaRPr>
          </a:p>
        </p:txBody>
      </p:sp>
      <p:grpSp>
        <p:nvGrpSpPr>
          <p:cNvPr id="83970" name="Group 1">
            <a:extLst>
              <a:ext uri="{FF2B5EF4-FFF2-40B4-BE49-F238E27FC236}">
                <a16:creationId xmlns:a16="http://schemas.microsoft.com/office/drawing/2014/main" id="{D272F3E6-64D9-4D28-AE1A-974DB27C8ACF}"/>
              </a:ext>
            </a:extLst>
          </p:cNvPr>
          <p:cNvGrpSpPr>
            <a:grpSpLocks/>
          </p:cNvGrpSpPr>
          <p:nvPr/>
        </p:nvGrpSpPr>
        <p:grpSpPr bwMode="auto">
          <a:xfrm>
            <a:off x="1612901" y="1"/>
            <a:ext cx="9058275" cy="6742113"/>
            <a:chOff x="88900" y="1"/>
            <a:chExt cx="9058232" cy="6742112"/>
          </a:xfrm>
        </p:grpSpPr>
        <p:pic>
          <p:nvPicPr>
            <p:cNvPr id="83974" name="Picture 2">
              <a:extLst>
                <a:ext uri="{FF2B5EF4-FFF2-40B4-BE49-F238E27FC236}">
                  <a16:creationId xmlns:a16="http://schemas.microsoft.com/office/drawing/2014/main" id="{4A26E0F7-4054-4AD1-B22C-3FFC79B1A12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9882" y="5485410"/>
              <a:ext cx="8704262" cy="1219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3975" name="Group 4">
              <a:extLst>
                <a:ext uri="{FF2B5EF4-FFF2-40B4-BE49-F238E27FC236}">
                  <a16:creationId xmlns:a16="http://schemas.microsoft.com/office/drawing/2014/main" id="{5889C0D3-FB36-4DE4-B7C3-9B4925F2028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8900" y="1"/>
              <a:ext cx="9058232" cy="6742112"/>
              <a:chOff x="89398" y="1"/>
              <a:chExt cx="9057191" cy="6741366"/>
            </a:xfrm>
          </p:grpSpPr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9A274744-390E-4211-8F8A-E7E41F96B274}"/>
                  </a:ext>
                </a:extLst>
              </p:cNvPr>
              <p:cNvSpPr/>
              <p:nvPr/>
            </p:nvSpPr>
            <p:spPr>
              <a:xfrm>
                <a:off x="89398" y="96828"/>
                <a:ext cx="8934969" cy="6644539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83977" name="Rectangle 17">
                <a:extLst>
                  <a:ext uri="{FF2B5EF4-FFF2-40B4-BE49-F238E27FC236}">
                    <a16:creationId xmlns:a16="http://schemas.microsoft.com/office/drawing/2014/main" id="{A032696A-27A9-4A75-BED8-FDF0E745D4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75134" y="1717487"/>
                <a:ext cx="3688941" cy="25397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DD08C8D-7F2F-4307-80BB-B39FD6706389}"/>
              </a:ext>
            </a:extLst>
          </p:cNvPr>
          <p:cNvGrpSpPr>
            <a:grpSpLocks/>
          </p:cNvGrpSpPr>
          <p:nvPr/>
        </p:nvGrpSpPr>
        <p:grpSpPr bwMode="auto">
          <a:xfrm>
            <a:off x="2495550" y="1635125"/>
            <a:ext cx="7632700" cy="4103688"/>
            <a:chOff x="971550" y="1635125"/>
            <a:chExt cx="7632700" cy="4103566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8279709-AB01-4F40-8AD8-BF0DAD019EF9}"/>
                </a:ext>
              </a:extLst>
            </p:cNvPr>
            <p:cNvSpPr txBox="1"/>
            <p:nvPr/>
          </p:nvSpPr>
          <p:spPr bwMode="auto">
            <a:xfrm>
              <a:off x="971550" y="1635125"/>
              <a:ext cx="7632700" cy="2770106"/>
            </a:xfrm>
            <a:prstGeom prst="rect">
              <a:avLst/>
            </a:prstGeom>
            <a:noFill/>
            <a:ln w="76200" cap="rnd" cmpd="sng">
              <a:noFill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2600" dirty="0">
                  <a:latin typeface="+mj-lt"/>
                </a:rPr>
                <a:t>When we </a:t>
              </a:r>
              <a:r>
                <a:rPr lang="en-US" sz="2600" dirty="0">
                  <a:solidFill>
                    <a:srgbClr val="FF0000"/>
                  </a:solidFill>
                  <a:latin typeface="+mj-lt"/>
                </a:rPr>
                <a:t>round</a:t>
              </a:r>
              <a:r>
                <a:rPr lang="en-US" sz="2600" dirty="0">
                  <a:latin typeface="+mj-lt"/>
                </a:rPr>
                <a:t> a number </a:t>
              </a:r>
              <a:r>
                <a:rPr lang="en-US" sz="2600" dirty="0">
                  <a:solidFill>
                    <a:srgbClr val="FF0000"/>
                  </a:solidFill>
                  <a:latin typeface="+mj-lt"/>
                </a:rPr>
                <a:t>to the nearest hundred</a:t>
              </a:r>
              <a:r>
                <a:rPr lang="en-US" sz="2600" dirty="0">
                  <a:latin typeface="+mj-lt"/>
                </a:rPr>
                <a:t>, </a:t>
              </a:r>
              <a:br>
                <a:rPr lang="en-US" sz="2600" dirty="0">
                  <a:latin typeface="+mj-lt"/>
                </a:rPr>
              </a:br>
              <a:r>
                <a:rPr lang="en-US" sz="2600" dirty="0">
                  <a:latin typeface="+mj-lt"/>
                </a:rPr>
                <a:t>we look at the digit in the tens place.</a:t>
              </a: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(a) If the digit &lt; 5, we round to the smaller hundred.</a:t>
              </a: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(b) If the digit &gt; 5, we round to the bigger hundred.</a:t>
              </a: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(c) If the digit = 5, we round to the bigger hundred.</a:t>
              </a:r>
              <a:endParaRPr lang="en-SG" sz="2600" dirty="0">
                <a:latin typeface="+mj-lt"/>
              </a:endParaRPr>
            </a:p>
            <a:p>
              <a:pPr>
                <a:defRPr/>
              </a:pPr>
              <a:endParaRPr lang="en-US" dirty="0">
                <a:latin typeface="+mj-lt"/>
              </a:endParaRPr>
            </a:p>
            <a:p>
              <a:pPr>
                <a:defRPr/>
              </a:pPr>
              <a:r>
                <a:rPr lang="en-US" sz="2600" dirty="0">
                  <a:latin typeface="+mj-lt"/>
                </a:rPr>
                <a:t>Example: </a:t>
              </a:r>
            </a:p>
          </p:txBody>
        </p:sp>
        <p:pic>
          <p:nvPicPr>
            <p:cNvPr id="56326" name="Picture 2">
              <a:extLst>
                <a:ext uri="{FF2B5EF4-FFF2-40B4-BE49-F238E27FC236}">
                  <a16:creationId xmlns:a16="http://schemas.microsoft.com/office/drawing/2014/main" id="{27601E5A-98F9-45A6-9541-1F067FA76D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6175" y="4319508"/>
              <a:ext cx="7143750" cy="14191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993" name="Group 1">
            <a:extLst>
              <a:ext uri="{FF2B5EF4-FFF2-40B4-BE49-F238E27FC236}">
                <a16:creationId xmlns:a16="http://schemas.microsoft.com/office/drawing/2014/main" id="{B5194F10-0506-41E0-A6AA-89290DAB2D49}"/>
              </a:ext>
            </a:extLst>
          </p:cNvPr>
          <p:cNvGrpSpPr>
            <a:grpSpLocks/>
          </p:cNvGrpSpPr>
          <p:nvPr/>
        </p:nvGrpSpPr>
        <p:grpSpPr bwMode="auto">
          <a:xfrm>
            <a:off x="1625601" y="1"/>
            <a:ext cx="9045575" cy="6754813"/>
            <a:chOff x="101600" y="0"/>
            <a:chExt cx="9045533" cy="6754813"/>
          </a:xfrm>
        </p:grpSpPr>
        <p:pic>
          <p:nvPicPr>
            <p:cNvPr id="84995" name="Picture 2">
              <a:extLst>
                <a:ext uri="{FF2B5EF4-FFF2-40B4-BE49-F238E27FC236}">
                  <a16:creationId xmlns:a16="http://schemas.microsoft.com/office/drawing/2014/main" id="{B8A86217-9DED-453C-9334-EECC4E1B4C1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2256" y="5561559"/>
              <a:ext cx="8816975" cy="1163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4996" name="Group 2">
              <a:extLst>
                <a:ext uri="{FF2B5EF4-FFF2-40B4-BE49-F238E27FC236}">
                  <a16:creationId xmlns:a16="http://schemas.microsoft.com/office/drawing/2014/main" id="{C5B2248E-EF01-494E-BA29-0F3041BC4F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1600" y="0"/>
              <a:ext cx="9045533" cy="6754813"/>
              <a:chOff x="100965" y="-1"/>
              <a:chExt cx="9045884" cy="6755016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48210FA1-4614-42FC-AE06-F7655F8461FD}"/>
                  </a:ext>
                </a:extLst>
              </p:cNvPr>
              <p:cNvSpPr/>
              <p:nvPr/>
            </p:nvSpPr>
            <p:spPr>
              <a:xfrm>
                <a:off x="100965" y="111127"/>
                <a:ext cx="8934755" cy="6643888"/>
              </a:xfrm>
              <a:prstGeom prst="rect">
                <a:avLst/>
              </a:prstGeom>
              <a:noFill/>
              <a:ln w="260350">
                <a:solidFill>
                  <a:srgbClr val="00B0F0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SG"/>
              </a:p>
            </p:txBody>
          </p:sp>
          <p:sp>
            <p:nvSpPr>
              <p:cNvPr id="84998" name="Rectangle 3">
                <a:extLst>
                  <a:ext uri="{FF2B5EF4-FFF2-40B4-BE49-F238E27FC236}">
                    <a16:creationId xmlns:a16="http://schemas.microsoft.com/office/drawing/2014/main" id="{8D93AFB2-2C92-4AE0-87E9-6EE598452F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7190990" y="1701850"/>
                <a:ext cx="3657710" cy="2540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MS PGothic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US" altLang="en-US" sz="1000">
                    <a:solidFill>
                      <a:schemeClr val="bg1"/>
                    </a:solidFill>
                    <a:latin typeface="Calibri" panose="020F0502020204030204" pitchFamily="34" charset="0"/>
                  </a:rPr>
                  <a:t>TOP Maths Stage 3 © 2016 Alston Publishing House Pte Ltd</a:t>
                </a:r>
              </a:p>
            </p:txBody>
          </p:sp>
        </p:grpSp>
      </p:grpSp>
      <p:sp>
        <p:nvSpPr>
          <p:cNvPr id="9" name="Title 8">
            <a:extLst>
              <a:ext uri="{FF2B5EF4-FFF2-40B4-BE49-F238E27FC236}">
                <a16:creationId xmlns:a16="http://schemas.microsoft.com/office/drawing/2014/main" id="{F26AEEC0-F92D-40A2-AB1A-CC52FF5370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z="8400" b="1"/>
              <a:t>Round to the nearest ten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489</Words>
  <Application>Microsoft Office PowerPoint</Application>
  <PresentationFormat>Widescreen</PresentationFormat>
  <Paragraphs>88</Paragraphs>
  <Slides>17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Vocabulary cards</vt:lpstr>
      <vt:lpstr>Hundreds</vt:lpstr>
      <vt:lpstr>PowerPoint Presentation</vt:lpstr>
      <vt:lpstr>One thousand</vt:lpstr>
      <vt:lpstr>Regroup</vt:lpstr>
      <vt:lpstr>PowerPoint Presentation</vt:lpstr>
      <vt:lpstr>Round to the nearest hundred</vt:lpstr>
      <vt:lpstr>PowerPoint Presentation</vt:lpstr>
      <vt:lpstr>Round to the nearest ten</vt:lpstr>
      <vt:lpstr>PowerPoint Presentation</vt:lpstr>
      <vt:lpstr>Between</vt:lpstr>
      <vt:lpstr>PowerPoint Presentation</vt:lpstr>
      <vt:lpstr>Estimate</vt:lpstr>
      <vt:lpstr>PowerPoint Presentation</vt:lpstr>
      <vt:lpstr>Range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cards</dc:title>
  <dc:creator>ASUS</dc:creator>
  <cp:lastModifiedBy>ASUS</cp:lastModifiedBy>
  <cp:revision>1</cp:revision>
  <dcterms:created xsi:type="dcterms:W3CDTF">2020-07-12T14:30:40Z</dcterms:created>
  <dcterms:modified xsi:type="dcterms:W3CDTF">2020-07-12T14:32:27Z</dcterms:modified>
</cp:coreProperties>
</file>